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95" r:id="rId4"/>
    <p:sldId id="257" r:id="rId5"/>
    <p:sldId id="260" r:id="rId6"/>
    <p:sldId id="265" r:id="rId7"/>
    <p:sldId id="263" r:id="rId8"/>
    <p:sldId id="259" r:id="rId9"/>
    <p:sldId id="261" r:id="rId10"/>
    <p:sldId id="262" r:id="rId11"/>
    <p:sldId id="264" r:id="rId12"/>
    <p:sldId id="266" r:id="rId13"/>
    <p:sldId id="267" r:id="rId14"/>
    <p:sldId id="283" r:id="rId15"/>
    <p:sldId id="284" r:id="rId16"/>
    <p:sldId id="285" r:id="rId17"/>
    <p:sldId id="287" r:id="rId18"/>
    <p:sldId id="28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2" r:id="rId31"/>
    <p:sldId id="280" r:id="rId32"/>
    <p:sldId id="279" r:id="rId33"/>
    <p:sldId id="288" r:id="rId34"/>
    <p:sldId id="281" r:id="rId35"/>
    <p:sldId id="289" r:id="rId36"/>
    <p:sldId id="292" r:id="rId37"/>
    <p:sldId id="294" r:id="rId38"/>
    <p:sldId id="293" r:id="rId39"/>
    <p:sldId id="290" r:id="rId40"/>
    <p:sldId id="29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24CD5-7604-C01D-B544-B66590B67046}" v="16" dt="2026-05-15T10:30:07.918"/>
    <p1510:client id="{242BDC10-F106-5DC6-E9C3-2AF98E52D7C3}" v="460" dt="2026-05-13T13:31:55.172"/>
    <p1510:client id="{65D3FD87-1526-A008-4081-2C92358B2F75}" v="1076" dt="2026-05-14T08:30:48.858"/>
    <p1510:client id="{E15D45DB-0DB9-9E14-7566-B182A4534294}" v="12" dt="2026-05-14T19:46:22.527"/>
    <p1510:client id="{F705C5E9-4787-CB08-CEA5-EB7587FDCE20}" v="51" dt="2026-05-15T06:51:56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13:31:34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19353 10043 16383 0 0,'3591'15'0'0'0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12092 11947 16383 0 0,'3720'20'0'0'0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6317 11055 16383 0 0,'4713'27'0'0'0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6280 11429 16383 0 0,'4550'-22'0'0'0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2841 10482 16383 0 0,'7282'-73'0'0'0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13357 10022 16383 0 0,'5643'-79'0'0'0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17759 9979 16383 0 0,'2428'-34'0'0'0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9128 10737 16383 0 0,'4280'-58'0'0'0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5131 3343 16383 0 0,'0'0'0'0'0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6729 10285 16383 0 0,'5744'6'0'0'0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19958 10225 16383 0 0,'2448'0'0'0'0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2430 11368 16383 0 0,'3623'-18'0'0'0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13008 11189 16383 0 0,'2890'-89'0'0'0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2T19:36:53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5131 3343 16383 0 0,'0'0'0'0'0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2T19:21:46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5131 3343 16383 0 0,'0'0'0'0'0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09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7797 10286 16383 0 0,'3'0'0'0'0,"17"0"0"0"0,33 0 0 0 0,43 0 0 0 0,43 0 0 0 0,37 0 0 0 0,33 0 0 0 0,29 0 0 0 0,13 0 0 0 0,4 0 0 0 0,-2 0 0 0 0,-8 0 0 0 0,-16 0 0 0 0,-18 0 0 0 0,-21 0 0 0 0,-19 0 0 0 0,-21 0 0 0 0,-19 0 0 0 0,-14 0 0 0 0,-8 0 0 0 0,-3 0 0 0 0,-1 0 0 0 0,0 0 0 0 0,-1 0 0 0 0,-5 0 0 0 0,766 24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09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11365 10270 16383 0 0,'4678'-35'0'0'0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09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14877 10191 16383 0 0,'5036'20'0'0'0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09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18895 10232 16383 0 0,'3199'-37'0'0'0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09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10718 11237 16383 0 0,'1913'10'0'0'0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09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13949 11230 16383 0 0,'5407'34'0'0'0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12863 9038 16383 0 0,'6948'13'0'0'0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8547 10878 16383 0 0,'3322'26'0'0'0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8241 9260 16383 0 0,'3914'-34'0'0'0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11336 9237 16383 0 0,'4174'-3'0'0'0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5076 9455 16383 0 0,'3780'5'0'0'0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7634 9086 16383 0 0,'4128'-36'0'0'0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6905 11955 16383 0 0,'3055'-1'0'0'0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5-13T08:49:13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9248 11969 16383 0 0,'3702'-23'0'0'0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532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5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7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3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4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9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customXml" Target="../ink/ink3.xml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5.xml"/><Relationship Id="rId4" Type="http://schemas.openxmlformats.org/officeDocument/2006/relationships/image" Target="../media/image2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customXml" Target="../ink/ink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9.xml"/><Relationship Id="rId4" Type="http://schemas.openxmlformats.org/officeDocument/2006/relationships/image" Target="../media/image3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1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ustomXml" Target="../ink/ink14.xml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customXml" Target="../ink/ink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customXml" Target="../ink/ink19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18.xml"/><Relationship Id="rId10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customXml" Target="../ink/ink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customXml" Target="../ink/ink27.xml"/><Relationship Id="rId3" Type="http://schemas.openxmlformats.org/officeDocument/2006/relationships/image" Target="../media/image44.png"/><Relationship Id="rId7" Type="http://schemas.openxmlformats.org/officeDocument/2006/relationships/customXml" Target="../ink/ink24.xml"/><Relationship Id="rId12" Type="http://schemas.openxmlformats.org/officeDocument/2006/relationships/image" Target="../media/image54.png"/><Relationship Id="rId2" Type="http://schemas.openxmlformats.org/officeDocument/2006/relationships/customXml" Target="../ink/ink2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customXml" Target="../ink/ink25.xml"/><Relationship Id="rId1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sv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cmellab.com" TargetMode="External"/><Relationship Id="rId2" Type="http://schemas.openxmlformats.org/officeDocument/2006/relationships/hyperlink" Target="mailto:hrachishkhanyan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mellab.com" TargetMode="External"/><Relationship Id="rId5" Type="http://schemas.openxmlformats.org/officeDocument/2006/relationships/hyperlink" Target="https://www.linkedin.com/company/cmel" TargetMode="External"/><Relationship Id="rId4" Type="http://schemas.openxmlformats.org/officeDocument/2006/relationships/hyperlink" Target="https://www.linkedin.com/in/hrachya-ishkhanya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" y="1700264"/>
            <a:ext cx="11036808" cy="2937884"/>
          </a:xfrm>
        </p:spPr>
        <p:txBody>
          <a:bodyPr anchor="b">
            <a:normAutofit fontScale="90000"/>
          </a:bodyPr>
          <a:lstStyle/>
          <a:p>
            <a:r>
              <a:rPr lang="en-US" sz="6200" dirty="0" err="1"/>
              <a:t>Հաշվողական</a:t>
            </a:r>
            <a:r>
              <a:rPr lang="en-US" sz="6200" dirty="0"/>
              <a:t> Մոլեկուլային Ճարտարագիտության Լաբորատորիա </a:t>
            </a:r>
            <a:r>
              <a:rPr lang="en-US" sz="6200" dirty="0">
                <a:latin typeface="Avenir Next LT Pro"/>
              </a:rPr>
              <a:t>(</a:t>
            </a:r>
            <a:r>
              <a:rPr lang="en-US" sz="6200" dirty="0">
                <a:latin typeface="Sylfaen"/>
              </a:rPr>
              <a:t>CMEL)</a:t>
            </a:r>
            <a:br>
              <a:rPr lang="en-US" sz="6200" dirty="0"/>
            </a:br>
            <a:br>
              <a:rPr lang="en-US" sz="6200" dirty="0"/>
            </a:br>
            <a:r>
              <a:rPr lang="en-US" sz="3100" dirty="0">
                <a:ea typeface="+mj-lt"/>
                <a:cs typeface="+mj-lt"/>
              </a:rPr>
              <a:t>Հեռավար </a:t>
            </a:r>
            <a:r>
              <a:rPr lang="en-US" sz="3100" dirty="0" err="1">
                <a:ea typeface="+mj-lt"/>
                <a:cs typeface="+mj-lt"/>
              </a:rPr>
              <a:t>լաբորատորիաների</a:t>
            </a:r>
            <a:r>
              <a:rPr lang="en-US" sz="3100" dirty="0">
                <a:ea typeface="+mj-lt"/>
                <a:cs typeface="+mj-lt"/>
              </a:rPr>
              <a:t> </a:t>
            </a:r>
            <a:r>
              <a:rPr lang="en-US" sz="3100" dirty="0" err="1">
                <a:ea typeface="+mj-lt"/>
                <a:cs typeface="+mj-lt"/>
              </a:rPr>
              <a:t>հիմնադրում</a:t>
            </a:r>
            <a:r>
              <a:rPr lang="en-US" sz="3100" dirty="0">
                <a:ea typeface="+mj-lt"/>
                <a:cs typeface="+mj-lt"/>
              </a:rPr>
              <a:t> 2024, </a:t>
            </a:r>
            <a:br>
              <a:rPr lang="en-US" sz="3100" dirty="0">
                <a:ea typeface="+mj-lt"/>
                <a:cs typeface="+mj-lt"/>
              </a:rPr>
            </a:br>
            <a:r>
              <a:rPr lang="en-US" sz="3100" dirty="0">
                <a:ea typeface="+mj-lt"/>
                <a:cs typeface="+mj-lt"/>
              </a:rPr>
              <a:t>«24RL-1C009»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" y="4873363"/>
            <a:ext cx="11036808" cy="1481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Ինֆորմատիկայի և </a:t>
            </a:r>
            <a:r>
              <a:rPr lang="en-US" dirty="0" err="1"/>
              <a:t>ավտոմատացման</a:t>
            </a:r>
            <a:r>
              <a:rPr lang="en-US" dirty="0"/>
              <a:t> </a:t>
            </a:r>
            <a:r>
              <a:rPr lang="en-US" dirty="0" err="1"/>
              <a:t>պրոբլեմների</a:t>
            </a:r>
            <a:r>
              <a:rPr lang="en-US" dirty="0"/>
              <a:t> </a:t>
            </a:r>
            <a:r>
              <a:rPr lang="en-US" dirty="0" err="1"/>
              <a:t>ինստիտուտ</a:t>
            </a:r>
            <a:endParaRPr lang="en-US" dirty="0"/>
          </a:p>
          <a:p>
            <a:r>
              <a:rPr lang="en-US" dirty="0" err="1"/>
              <a:t>ֆ.մ.գ.դ</a:t>
            </a:r>
            <a:r>
              <a:rPr lang="en-US" dirty="0"/>
              <a:t>. </a:t>
            </a:r>
            <a:r>
              <a:rPr lang="en-US" dirty="0" err="1"/>
              <a:t>Հրաչյա</a:t>
            </a:r>
            <a:r>
              <a:rPr lang="en-US" dirty="0"/>
              <a:t> </a:t>
            </a:r>
            <a:r>
              <a:rPr lang="en-US" dirty="0" err="1"/>
              <a:t>Իշխանյան</a:t>
            </a:r>
            <a:endParaRPr lang="en-US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1C9AAA12-0E52-7248-9E84-9CA9C7B5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B888CF-3D72-4D90-936D-2C6F12485C35}" type="datetime1">
              <a:rPr lang="en-US"/>
              <a:pPr>
                <a:spcAft>
                  <a:spcPts val="600"/>
                </a:spcAft>
              </a:pPr>
              <a:t>5/15/2026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CD22EC11-2B29-DB97-0A5C-5F9E8827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7BA1CF82-0832-66C8-CCFE-45A7F64C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E91CC32-6A6B-4E2E-BBA1-6864F305DA26}" type="slidenum">
              <a:rPr lang="en-US" dirty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7D5C0-D378-C6EA-B330-8FE712A4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43818E7E-82E1-2F41-D003-B6D7B9264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133" y="3007818"/>
            <a:ext cx="7129509" cy="2288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E98AE9-8464-95B6-78FE-D390E96B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Մեթոդներ</a:t>
            </a:r>
            <a:br>
              <a:rPr lang="en-US" dirty="0"/>
            </a:br>
            <a:r>
              <a:rPr lang="en-US" sz="2000" dirty="0" err="1"/>
              <a:t>Մոլեկուլային</a:t>
            </a:r>
            <a:r>
              <a:rPr lang="en-US" sz="2000" dirty="0"/>
              <a:t> </a:t>
            </a:r>
            <a:r>
              <a:rPr lang="en-US" sz="2000" dirty="0" err="1"/>
              <a:t>դինամիկա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BE933-44B9-E5FE-F167-7A8AB42D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93264"/>
            <a:ext cx="3592217" cy="367893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/>
            <a:r>
              <a:rPr lang="en-US" dirty="0" err="1"/>
              <a:t>Դասական</a:t>
            </a:r>
            <a:r>
              <a:rPr lang="en-US" dirty="0"/>
              <a:t> </a:t>
            </a:r>
            <a:r>
              <a:rPr lang="en-US" dirty="0" err="1"/>
              <a:t>մոտեցում</a:t>
            </a:r>
            <a:endParaRPr lang="en-US" dirty="0"/>
          </a:p>
          <a:p>
            <a:pPr algn="just"/>
            <a:r>
              <a:rPr lang="en-US" dirty="0" err="1"/>
              <a:t>Նյուտոնի</a:t>
            </a:r>
            <a:r>
              <a:rPr lang="en-US" dirty="0"/>
              <a:t> </a:t>
            </a:r>
            <a:r>
              <a:rPr lang="en-US" dirty="0" err="1"/>
              <a:t>հավասարումների</a:t>
            </a:r>
            <a:r>
              <a:rPr lang="en-US" dirty="0"/>
              <a:t> </a:t>
            </a:r>
            <a:r>
              <a:rPr lang="en-US" dirty="0" err="1"/>
              <a:t>քայլ</a:t>
            </a:r>
            <a:r>
              <a:rPr lang="en-US" dirty="0"/>
              <a:t> </a:t>
            </a:r>
            <a:r>
              <a:rPr lang="en-US" dirty="0" err="1"/>
              <a:t>առ</a:t>
            </a:r>
            <a:r>
              <a:rPr lang="en-US" dirty="0"/>
              <a:t> </a:t>
            </a:r>
            <a:r>
              <a:rPr lang="en-US" dirty="0" err="1"/>
              <a:t>քայլ</a:t>
            </a:r>
            <a:r>
              <a:rPr lang="en-US" dirty="0"/>
              <a:t> </a:t>
            </a:r>
            <a:r>
              <a:rPr lang="en-US" dirty="0" err="1"/>
              <a:t>լուծումներ</a:t>
            </a:r>
            <a:endParaRPr lang="en-US" dirty="0"/>
          </a:p>
          <a:p>
            <a:pPr algn="just"/>
            <a:r>
              <a:rPr lang="en-US" dirty="0" err="1"/>
              <a:t>Պոտենցիալ</a:t>
            </a:r>
            <a:r>
              <a:rPr lang="en-US" dirty="0"/>
              <a:t> </a:t>
            </a:r>
            <a:r>
              <a:rPr lang="en-US" dirty="0" err="1"/>
              <a:t>էներգիայի</a:t>
            </a:r>
            <a:r>
              <a:rPr lang="en-US" dirty="0"/>
              <a:t> </a:t>
            </a:r>
            <a:r>
              <a:rPr lang="en-US" dirty="0" err="1"/>
              <a:t>ֆունկցիայի</a:t>
            </a:r>
            <a:r>
              <a:rPr lang="en-US" dirty="0"/>
              <a:t> </a:t>
            </a:r>
            <a:r>
              <a:rPr lang="en-US" dirty="0" err="1"/>
              <a:t>պարամետրերը</a:t>
            </a:r>
            <a:r>
              <a:rPr lang="en-US" dirty="0"/>
              <a:t> </a:t>
            </a:r>
            <a:r>
              <a:rPr lang="en-US" dirty="0" err="1"/>
              <a:t>սահմանվում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/>
              <a:t>ուժադաշտի</a:t>
            </a:r>
            <a:r>
              <a:rPr lang="en-US" dirty="0"/>
              <a:t> </a:t>
            </a:r>
            <a:r>
              <a:rPr lang="en-US" dirty="0" err="1"/>
              <a:t>միջոցով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20C12-BB23-B9D5-5BF7-F999877B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19A-A608-41FA-8556-82E9751495FB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06743-B3C8-1477-D9B9-851365D0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F5B9A-0E59-D8E1-FFA1-427007CD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F33933-046F-85E2-1F0B-C53AE5DFA1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2041"/>
          <a:stretch>
            <a:fillRect/>
          </a:stretch>
        </p:blipFill>
        <p:spPr>
          <a:xfrm>
            <a:off x="6891539" y="5601707"/>
            <a:ext cx="2486025" cy="38877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571F889-F9EB-430C-4D57-85C2CB4536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5" b="1538"/>
          <a:stretch>
            <a:fillRect/>
          </a:stretch>
        </p:blipFill>
        <p:spPr>
          <a:xfrm>
            <a:off x="4933365" y="2504232"/>
            <a:ext cx="7240904" cy="497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B58F78-58F0-ADF9-4437-BBBD54CBCD1D}"/>
              </a:ext>
            </a:extLst>
          </p:cNvPr>
          <p:cNvSpPr txBox="1"/>
          <p:nvPr/>
        </p:nvSpPr>
        <p:spPr>
          <a:xfrm>
            <a:off x="4705165" y="2565572"/>
            <a:ext cx="6993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9352A-AD72-B3F1-92B4-3162BE0043A1}"/>
              </a:ext>
            </a:extLst>
          </p:cNvPr>
          <p:cNvSpPr txBox="1"/>
          <p:nvPr/>
        </p:nvSpPr>
        <p:spPr>
          <a:xfrm>
            <a:off x="4705164" y="2999912"/>
            <a:ext cx="6993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8005B-1788-6262-7BD8-DDF3A8D18E6A}"/>
              </a:ext>
            </a:extLst>
          </p:cNvPr>
          <p:cNvSpPr txBox="1"/>
          <p:nvPr/>
        </p:nvSpPr>
        <p:spPr>
          <a:xfrm>
            <a:off x="6541584" y="5598332"/>
            <a:ext cx="6993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70391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5D07-42B2-93E2-8243-F56B482C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lnSpc>
                <a:spcPct val="110000"/>
              </a:lnSpc>
              <a:spcBef>
                <a:spcPts val="1000"/>
              </a:spcBef>
            </a:pPr>
            <a:r>
              <a:rPr lang="en-US" sz="2800" dirty="0" err="1"/>
              <a:t>Հաշվողական</a:t>
            </a:r>
            <a:r>
              <a:rPr lang="en-US" sz="2800" dirty="0"/>
              <a:t> </a:t>
            </a:r>
            <a:r>
              <a:rPr lang="en-US" sz="2800" dirty="0" err="1"/>
              <a:t>ռեսուրսներ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8E5408-0909-D70E-C719-2BB5174B7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486" y="1639888"/>
            <a:ext cx="8761870" cy="48980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9A95C-1CD4-B321-9D3F-DF72AF9C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784C-4BCE-428E-81CF-522651011C76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BE7F0-2E42-4358-F18A-4B4590BF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66BA5-D45E-BA46-12E5-0675AEAD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FD3CF-B4B6-0210-3403-CCC14EA1A9F7}"/>
              </a:ext>
            </a:extLst>
          </p:cNvPr>
          <p:cNvSpPr txBox="1"/>
          <p:nvPr/>
        </p:nvSpPr>
        <p:spPr>
          <a:xfrm>
            <a:off x="1272540" y="603504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https://anscc.sci.am/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7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rectangle with white text&#10;&#10;AI-generated content may be incorrect.">
            <a:extLst>
              <a:ext uri="{FF2B5EF4-FFF2-40B4-BE49-F238E27FC236}">
                <a16:creationId xmlns:a16="http://schemas.microsoft.com/office/drawing/2014/main" id="{94B9BDDE-D397-4D53-0606-C1B2C4887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552" y="2062759"/>
            <a:ext cx="5124450" cy="1619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AB992D-5F54-2C56-D88B-FA183F99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Հաշվողական</a:t>
            </a:r>
            <a:r>
              <a:rPr lang="en-US" sz="2800" dirty="0"/>
              <a:t> </a:t>
            </a:r>
            <a:r>
              <a:rPr lang="en-US" sz="2800" dirty="0" err="1"/>
              <a:t>ռեսուրսներ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C7D4-AB7C-006E-9E77-29C7B0F76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ARCHER2 (Edinburgh)</a:t>
            </a:r>
          </a:p>
          <a:p>
            <a:r>
              <a:rPr lang="en-US"/>
              <a:t>CREATE (KCL, London)</a:t>
            </a:r>
          </a:p>
          <a:p>
            <a:r>
              <a:rPr lang="en-US"/>
              <a:t>Young (UCL, London)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235A2-7E0F-2408-1804-8D96787A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FDB3-99FC-4EDB-9864-6B19BAD6EDA7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89953-B43C-E070-9369-83172A6A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DCFD5-5461-F90C-AB11-8DD0168A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12</a:t>
            </a:fld>
            <a:endParaRPr lang="en-US" dirty="0"/>
          </a:p>
        </p:txBody>
      </p:sp>
      <p:pic>
        <p:nvPicPr>
          <p:cNvPr id="8" name="Graphic 7" descr="logo">
            <a:extLst>
              <a:ext uri="{FF2B5EF4-FFF2-40B4-BE49-F238E27FC236}">
                <a16:creationId xmlns:a16="http://schemas.microsoft.com/office/drawing/2014/main" id="{5FAB6D69-EA1C-CBC9-F357-8377621418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324" y="3678395"/>
            <a:ext cx="1931349" cy="1460902"/>
          </a:xfrm>
          <a:prstGeom prst="rect">
            <a:avLst/>
          </a:prstGeom>
        </p:spPr>
      </p:pic>
      <p:pic>
        <p:nvPicPr>
          <p:cNvPr id="9" name="Graphic 8" descr="UCL Logo">
            <a:extLst>
              <a:ext uri="{FF2B5EF4-FFF2-40B4-BE49-F238E27FC236}">
                <a16:creationId xmlns:a16="http://schemas.microsoft.com/office/drawing/2014/main" id="{C3A75963-9080-A4D9-E0A6-E014871381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5707" y="5351647"/>
            <a:ext cx="2743199" cy="76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3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NA-drug Interactions">
            <a:extLst>
              <a:ext uri="{FF2B5EF4-FFF2-40B4-BE49-F238E27FC236}">
                <a16:creationId xmlns:a16="http://schemas.microsoft.com/office/drawing/2014/main" id="{D40973DD-14E9-C31F-AF88-27C9970B3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60" y="3854426"/>
            <a:ext cx="3261360" cy="3268980"/>
          </a:xfrm>
          <a:prstGeom prst="rect">
            <a:avLst/>
          </a:prstGeom>
        </p:spPr>
      </p:pic>
      <p:pic>
        <p:nvPicPr>
          <p:cNvPr id="11" name="Picture 10" descr="Self-assembling Structures">
            <a:extLst>
              <a:ext uri="{FF2B5EF4-FFF2-40B4-BE49-F238E27FC236}">
                <a16:creationId xmlns:a16="http://schemas.microsoft.com/office/drawing/2014/main" id="{E0C31A1A-24B1-8383-1F0D-A3FCAD616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816" y="1108710"/>
            <a:ext cx="299466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E40F0-7E86-B5C8-6C28-78B42647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/>
              <a:t>Հիմնական</a:t>
            </a:r>
            <a:r>
              <a:rPr lang="en-US" sz="2800" dirty="0"/>
              <a:t> </a:t>
            </a:r>
            <a:r>
              <a:rPr lang="en-US" sz="2800" err="1"/>
              <a:t>ուղղություններ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5D2A6-B1F9-8A4F-52B5-ADC4C0CF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6975348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Դեղանյութային</a:t>
            </a:r>
            <a:r>
              <a:rPr lang="en-US" dirty="0"/>
              <a:t> </a:t>
            </a:r>
            <a:r>
              <a:rPr lang="en-US" dirty="0" err="1"/>
              <a:t>տրանսպորտների</a:t>
            </a:r>
            <a:r>
              <a:rPr lang="en-US" dirty="0"/>
              <a:t> </a:t>
            </a:r>
            <a:r>
              <a:rPr lang="en-US" dirty="0" err="1"/>
              <a:t>դիզայն</a:t>
            </a:r>
            <a:r>
              <a:rPr lang="en-US" dirty="0"/>
              <a:t> </a:t>
            </a:r>
            <a:r>
              <a:rPr lang="en-US" dirty="0" err="1"/>
              <a:t>մակերևութային</a:t>
            </a:r>
            <a:r>
              <a:rPr lang="en-US" dirty="0"/>
              <a:t> </a:t>
            </a:r>
            <a:r>
              <a:rPr lang="en-US" dirty="0" err="1"/>
              <a:t>ակտիվ</a:t>
            </a:r>
            <a:r>
              <a:rPr lang="en-US" dirty="0"/>
              <a:t> </a:t>
            </a:r>
            <a:r>
              <a:rPr lang="en-US" dirty="0" err="1"/>
              <a:t>նյութերի</a:t>
            </a:r>
            <a:r>
              <a:rPr lang="en-US" dirty="0"/>
              <a:t> </a:t>
            </a:r>
            <a:r>
              <a:rPr lang="en-US" dirty="0" err="1"/>
              <a:t>հիմքով</a:t>
            </a:r>
            <a:endParaRPr lang="en-US" dirty="0"/>
          </a:p>
          <a:p>
            <a:r>
              <a:rPr lang="en-US" dirty="0" err="1"/>
              <a:t>Սպիտակուցների</a:t>
            </a:r>
            <a:r>
              <a:rPr lang="en-US" dirty="0"/>
              <a:t> </a:t>
            </a:r>
            <a:r>
              <a:rPr lang="en-US" dirty="0" err="1"/>
              <a:t>համարգերի</a:t>
            </a:r>
            <a:r>
              <a:rPr lang="en-US" dirty="0"/>
              <a:t> </a:t>
            </a:r>
            <a:r>
              <a:rPr lang="en-US" dirty="0" err="1"/>
              <a:t>մոդելավորում</a:t>
            </a:r>
          </a:p>
          <a:p>
            <a:r>
              <a:rPr lang="en-US" dirty="0"/>
              <a:t>ԴՆԹ-ի և </a:t>
            </a:r>
            <a:r>
              <a:rPr lang="en-US" dirty="0" err="1"/>
              <a:t>դեղանյութերի</a:t>
            </a:r>
            <a:r>
              <a:rPr lang="en-US" dirty="0"/>
              <a:t> </a:t>
            </a:r>
            <a:r>
              <a:rPr lang="en-US" dirty="0" err="1"/>
              <a:t>փոխազդեցություն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D7AF0-0273-9F48-64DA-DDA7F267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859-F0FB-406F-BF40-4A1F6A22F5B4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7739C-9075-EA27-F3CE-345B49E3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F3C36-4318-F53F-C907-BAC56D04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13</a:t>
            </a:fld>
            <a:endParaRPr lang="en-US" dirty="0"/>
          </a:p>
        </p:txBody>
      </p:sp>
      <p:pic>
        <p:nvPicPr>
          <p:cNvPr id="12" name="Picture 11" descr="Protein Simulations">
            <a:extLst>
              <a:ext uri="{FF2B5EF4-FFF2-40B4-BE49-F238E27FC236}">
                <a16:creationId xmlns:a16="http://schemas.microsoft.com/office/drawing/2014/main" id="{33484D11-16E1-5321-F48F-ED309A7A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720" y="3634740"/>
            <a:ext cx="285750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9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5DAFF-A780-BE65-7E82-654F3C0AA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272B-686C-6FB0-47B0-63F4B796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/>
              <a:t>Հիմնական</a:t>
            </a:r>
            <a:r>
              <a:rPr lang="en-US" sz="2800" dirty="0"/>
              <a:t> </a:t>
            </a:r>
            <a:r>
              <a:rPr lang="en-US" sz="2800" err="1"/>
              <a:t>ուղղություններ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DA93-608D-276D-4A3E-5F521754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859-F0FB-406F-BF40-4A1F6A22F5B4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7A939-DFC8-DCF8-BAAA-9F5026EF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BDB1E-A13C-D858-656A-91A6CF5A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14</a:t>
            </a:fld>
            <a:endParaRPr lang="en-US" dirty="0"/>
          </a:p>
        </p:txBody>
      </p:sp>
      <p:pic>
        <p:nvPicPr>
          <p:cNvPr id="7" name="Picture 6" descr="A diagram of different colored circles and zigzags&#10;&#10;AI-generated content may be incorrect.">
            <a:extLst>
              <a:ext uri="{FF2B5EF4-FFF2-40B4-BE49-F238E27FC236}">
                <a16:creationId xmlns:a16="http://schemas.microsoft.com/office/drawing/2014/main" id="{60316FFA-CA92-D8B9-98A0-E2F505EAA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85" y="2306265"/>
            <a:ext cx="4705756" cy="3169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FFBAAF-0BA1-C69C-747C-EE4875988440}"/>
              </a:ext>
            </a:extLst>
          </p:cNvPr>
          <p:cNvSpPr txBox="1"/>
          <p:nvPr/>
        </p:nvSpPr>
        <p:spPr>
          <a:xfrm>
            <a:off x="1167319" y="1442936"/>
            <a:ext cx="4507148" cy="4863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0FC7A-75A1-4693-2AD4-B2B918ABFCB5}"/>
              </a:ext>
            </a:extLst>
          </p:cNvPr>
          <p:cNvSpPr txBox="1"/>
          <p:nvPr/>
        </p:nvSpPr>
        <p:spPr>
          <a:xfrm>
            <a:off x="1167318" y="1532106"/>
            <a:ext cx="48476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Մակերևութային </a:t>
            </a:r>
            <a:r>
              <a:rPr lang="en-US" dirty="0" err="1"/>
              <a:t>ակտիվ</a:t>
            </a:r>
            <a:r>
              <a:rPr lang="en-US" dirty="0"/>
              <a:t> </a:t>
            </a:r>
            <a:r>
              <a:rPr lang="en-US" dirty="0" err="1"/>
              <a:t>նյութեր</a:t>
            </a:r>
          </a:p>
        </p:txBody>
      </p:sp>
      <p:pic>
        <p:nvPicPr>
          <p:cNvPr id="10" name="Picture 9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91B311E8-ABD0-665A-AD45-28D9675BE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521" y="2136030"/>
            <a:ext cx="6225703" cy="37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F0BA1-73BD-ED1A-1CC9-587DCE15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1F2E-99BE-B1F6-B79C-C647A925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/>
              <a:t>Հիմնական</a:t>
            </a:r>
            <a:r>
              <a:rPr lang="en-US" sz="2800" dirty="0"/>
              <a:t> </a:t>
            </a:r>
            <a:r>
              <a:rPr lang="en-US" sz="2800" err="1"/>
              <a:t>ուղղություններ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4194D-B3B6-3EC9-3470-4521BD9B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859-F0FB-406F-BF40-4A1F6A22F5B4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CAF7-4135-E090-0357-ED57B702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A0FB8-5121-D8E1-6BBD-267F0DE0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15</a:t>
            </a:fld>
            <a:endParaRPr lang="en-US" dirty="0"/>
          </a:p>
        </p:txBody>
      </p:sp>
      <p:pic>
        <p:nvPicPr>
          <p:cNvPr id="7" name="Picture 6" descr="A diagram of different colored circles and zigzags&#10;&#10;AI-generated content may be incorrect.">
            <a:extLst>
              <a:ext uri="{FF2B5EF4-FFF2-40B4-BE49-F238E27FC236}">
                <a16:creationId xmlns:a16="http://schemas.microsoft.com/office/drawing/2014/main" id="{42ED0F3F-518C-D57A-8037-FE8CDF248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85" y="2306265"/>
            <a:ext cx="4705756" cy="3169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AFB91-E8CC-296A-A3E9-2C1331D31077}"/>
              </a:ext>
            </a:extLst>
          </p:cNvPr>
          <p:cNvSpPr txBox="1"/>
          <p:nvPr/>
        </p:nvSpPr>
        <p:spPr>
          <a:xfrm>
            <a:off x="1167319" y="1442936"/>
            <a:ext cx="4507148" cy="4863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B0E76-2988-A064-A313-B499415ED720}"/>
              </a:ext>
            </a:extLst>
          </p:cNvPr>
          <p:cNvSpPr txBox="1"/>
          <p:nvPr/>
        </p:nvSpPr>
        <p:spPr>
          <a:xfrm>
            <a:off x="1167318" y="1532106"/>
            <a:ext cx="48476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Մակերևութային </a:t>
            </a:r>
            <a:r>
              <a:rPr lang="en-US" dirty="0" err="1"/>
              <a:t>ակտիվ</a:t>
            </a:r>
            <a:r>
              <a:rPr lang="en-US" dirty="0"/>
              <a:t> </a:t>
            </a:r>
            <a:r>
              <a:rPr lang="en-US" dirty="0" err="1"/>
              <a:t>նյութեր</a:t>
            </a:r>
          </a:p>
        </p:txBody>
      </p:sp>
      <p:pic>
        <p:nvPicPr>
          <p:cNvPr id="10" name="Picture 9" descr="A diagram of different types of molecules&#10;&#10;AI-generated content may be incorrect.">
            <a:extLst>
              <a:ext uri="{FF2B5EF4-FFF2-40B4-BE49-F238E27FC236}">
                <a16:creationId xmlns:a16="http://schemas.microsoft.com/office/drawing/2014/main" id="{2AFC9B87-B578-0A8A-BB6F-72F936061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521" y="2136030"/>
            <a:ext cx="6225703" cy="37694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10BB4CB-A39A-552E-2F6C-400B8DB6E8F1}"/>
                  </a:ext>
                </a:extLst>
              </p14:cNvPr>
              <p14:cNvContentPartPr/>
              <p14:nvPr/>
            </p14:nvContentPartPr>
            <p14:xfrm>
              <a:off x="8551663" y="5521840"/>
              <a:ext cx="1292755" cy="16212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10BB4CB-A39A-552E-2F6C-400B8DB6E8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3668" y="5471177"/>
                <a:ext cx="1328385" cy="1165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11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EACDB-31EC-8523-0654-4BE934E9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0CD4-F34C-6196-EC86-1EEF946A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/>
              <a:t>Հիմնական</a:t>
            </a:r>
            <a:r>
              <a:rPr lang="en-US" sz="2800" dirty="0"/>
              <a:t> </a:t>
            </a:r>
            <a:r>
              <a:rPr lang="en-US" sz="2800" err="1"/>
              <a:t>ուղղություններ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6DCC3-DE4E-2DBB-DD76-A27B9168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F859-F0FB-406F-BF40-4A1F6A22F5B4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8216A-0B83-5EBE-53E0-7EE40880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B4C68-C32A-8D83-8F5F-1C85F889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7E0CB-D9EF-8A01-22D9-C218FD215899}"/>
              </a:ext>
            </a:extLst>
          </p:cNvPr>
          <p:cNvSpPr txBox="1"/>
          <p:nvPr/>
        </p:nvSpPr>
        <p:spPr>
          <a:xfrm>
            <a:off x="1167319" y="1442936"/>
            <a:ext cx="4507148" cy="4863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072DD4-BF80-3A53-7C7D-B3A2EF52FE82}"/>
              </a:ext>
            </a:extLst>
          </p:cNvPr>
          <p:cNvSpPr txBox="1"/>
          <p:nvPr/>
        </p:nvSpPr>
        <p:spPr>
          <a:xfrm>
            <a:off x="1167318" y="1532106"/>
            <a:ext cx="48476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Մակերևութային </a:t>
            </a:r>
            <a:r>
              <a:rPr lang="en-US" dirty="0" err="1"/>
              <a:t>ակտիվ</a:t>
            </a:r>
            <a:r>
              <a:rPr lang="en-US" dirty="0"/>
              <a:t> </a:t>
            </a:r>
            <a:r>
              <a:rPr lang="en-US" dirty="0" err="1"/>
              <a:t>նյութեր</a:t>
            </a:r>
          </a:p>
        </p:txBody>
      </p:sp>
      <p:pic>
        <p:nvPicPr>
          <p:cNvPr id="3" name="Picture 2" descr="A blue and red spheres&#10;&#10;AI-generated content may be incorrect.">
            <a:extLst>
              <a:ext uri="{FF2B5EF4-FFF2-40B4-BE49-F238E27FC236}">
                <a16:creationId xmlns:a16="http://schemas.microsoft.com/office/drawing/2014/main" id="{513F3AD9-0098-08B5-7E45-0065E11B4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68" y="2218689"/>
            <a:ext cx="10520312" cy="34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9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22AA-2B3F-75D7-7AFF-A9FB5A00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Հիմնական</a:t>
            </a:r>
            <a:r>
              <a:rPr lang="en-US" sz="2800" dirty="0"/>
              <a:t> </a:t>
            </a:r>
            <a:r>
              <a:rPr lang="en-US" sz="2800" dirty="0" err="1"/>
              <a:t>ուղղություններ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C4AC8-D380-E982-BE4C-EBE52D1B1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Շուկայում</a:t>
            </a:r>
            <a:r>
              <a:rPr lang="en-US" dirty="0"/>
              <a:t> </a:t>
            </a:r>
            <a:r>
              <a:rPr lang="en-US" dirty="0" err="1"/>
              <a:t>առկա</a:t>
            </a:r>
            <a:r>
              <a:rPr lang="en-US" dirty="0"/>
              <a:t> </a:t>
            </a:r>
            <a:r>
              <a:rPr lang="en-US" dirty="0" err="1"/>
              <a:t>դեղերի</a:t>
            </a:r>
            <a:r>
              <a:rPr lang="en-US" dirty="0"/>
              <a:t> 40%-ը </a:t>
            </a:r>
            <a:r>
              <a:rPr lang="en-US" dirty="0" err="1"/>
              <a:t>դժվար</a:t>
            </a:r>
            <a:r>
              <a:rPr lang="en-US" dirty="0"/>
              <a:t> </a:t>
            </a:r>
            <a:r>
              <a:rPr lang="en-US" dirty="0" err="1"/>
              <a:t>լուծելի</a:t>
            </a:r>
            <a:r>
              <a:rPr lang="en-US" dirty="0"/>
              <a:t> է։</a:t>
            </a:r>
          </a:p>
          <a:p>
            <a:pPr marL="0" indent="0">
              <a:buNone/>
            </a:pPr>
            <a:r>
              <a:rPr lang="en-US" dirty="0"/>
              <a:t>Դեղամիջոցների </a:t>
            </a:r>
            <a:r>
              <a:rPr lang="en-US" dirty="0" err="1"/>
              <a:t>նմանատիպ</a:t>
            </a:r>
            <a:r>
              <a:rPr lang="en-US" dirty="0"/>
              <a:t> </a:t>
            </a:r>
            <a:r>
              <a:rPr lang="en-US" dirty="0" err="1"/>
              <a:t>համակարգերը</a:t>
            </a:r>
            <a:r>
              <a:rPr lang="en-US" dirty="0"/>
              <a:t>. </a:t>
            </a:r>
          </a:p>
          <a:p>
            <a:r>
              <a:rPr lang="en-US" dirty="0" err="1"/>
              <a:t>բարձրացնում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/>
              <a:t>լուծելիությունը</a:t>
            </a:r>
            <a:endParaRPr lang="en-US" dirty="0"/>
          </a:p>
          <a:p>
            <a:r>
              <a:rPr lang="en-US" dirty="0" err="1"/>
              <a:t>մեղմացնում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/>
              <a:t>կողմնակի</a:t>
            </a:r>
            <a:r>
              <a:rPr lang="en-US" dirty="0"/>
              <a:t> </a:t>
            </a:r>
            <a:r>
              <a:rPr lang="en-US" dirty="0" err="1"/>
              <a:t>էֆֆեկտները</a:t>
            </a:r>
            <a:endParaRPr lang="en-US" dirty="0"/>
          </a:p>
          <a:p>
            <a:r>
              <a:rPr lang="en-US" dirty="0" err="1"/>
              <a:t>մեծացնում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/>
              <a:t>կենսահասանելիությունը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623C-3AD2-E3EE-37BA-60BEBA81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639-6016-4AD8-BB1F-515671A8684C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08883-C2C2-5B54-1FDE-AEC2196E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0FC7B-BE13-DB3A-3B37-C154158D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9081A-966F-58EB-C299-76595FD71D74}"/>
              </a:ext>
            </a:extLst>
          </p:cNvPr>
          <p:cNvSpPr txBox="1"/>
          <p:nvPr/>
        </p:nvSpPr>
        <p:spPr>
          <a:xfrm>
            <a:off x="1167318" y="1532106"/>
            <a:ext cx="48476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Մակերևութային </a:t>
            </a:r>
            <a:r>
              <a:rPr lang="en-US" dirty="0" err="1"/>
              <a:t>ակտիվ</a:t>
            </a:r>
            <a:r>
              <a:rPr lang="en-US" dirty="0"/>
              <a:t> </a:t>
            </a:r>
            <a:r>
              <a:rPr lang="en-US" dirty="0" err="1"/>
              <a:t>նյութեր</a:t>
            </a:r>
          </a:p>
        </p:txBody>
      </p:sp>
    </p:spTree>
    <p:extLst>
      <p:ext uri="{BB962C8B-B14F-4D97-AF65-F5344CB8AC3E}">
        <p14:creationId xmlns:p14="http://schemas.microsoft.com/office/powerpoint/2010/main" val="195617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C47BE-5237-0CBF-EBDA-023F08DC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Հիմնական</a:t>
            </a:r>
            <a:r>
              <a:rPr lang="en-US" sz="2800" dirty="0"/>
              <a:t> </a:t>
            </a:r>
            <a:r>
              <a:rPr lang="en-US" sz="2800" dirty="0" err="1"/>
              <a:t>ուղղություններ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92EA-6A28-A80A-F363-9EF08434D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Ամֆիֆիլ </a:t>
            </a:r>
            <a:r>
              <a:rPr lang="en-US" sz="2000" dirty="0" err="1"/>
              <a:t>մոլեկուլների</a:t>
            </a:r>
            <a:r>
              <a:rPr lang="en-US" sz="2000" dirty="0"/>
              <a:t> </a:t>
            </a:r>
            <a:r>
              <a:rPr lang="en-US" sz="2000" dirty="0" err="1"/>
              <a:t>հիման</a:t>
            </a:r>
            <a:r>
              <a:rPr lang="en-US" sz="2000" dirty="0"/>
              <a:t> </a:t>
            </a:r>
            <a:r>
              <a:rPr lang="en-US" sz="2000" dirty="0" err="1"/>
              <a:t>վրա</a:t>
            </a:r>
            <a:r>
              <a:rPr lang="en-US" sz="2000" dirty="0"/>
              <a:t> շուկայում </a:t>
            </a:r>
            <a:r>
              <a:rPr lang="en-US" sz="2000" dirty="0" err="1"/>
              <a:t>առկա</a:t>
            </a:r>
            <a:r>
              <a:rPr lang="en-US" sz="2000" dirty="0"/>
              <a:t> </a:t>
            </a:r>
            <a:r>
              <a:rPr lang="en-US" sz="2000" dirty="0" err="1"/>
              <a:t>դեղամիջոցներ</a:t>
            </a:r>
            <a:endParaRPr lang="en-US" sz="200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E7BDD-6808-939B-AE7A-4DC92215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4189-3372-436F-A2B0-B6810B29FA4D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2F860-56C3-12CD-FEA3-B0E28352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CC9B7-7417-BD08-2D05-40B5B4D1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161B0-9378-417F-86BA-F72E6C09FCC3}"/>
              </a:ext>
            </a:extLst>
          </p:cNvPr>
          <p:cNvSpPr txBox="1"/>
          <p:nvPr/>
        </p:nvSpPr>
        <p:spPr>
          <a:xfrm>
            <a:off x="1167318" y="1532106"/>
            <a:ext cx="48476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Մակերևութային </a:t>
            </a:r>
            <a:r>
              <a:rPr lang="en-US" dirty="0" err="1"/>
              <a:t>ակտիվ</a:t>
            </a:r>
            <a:r>
              <a:rPr lang="en-US" dirty="0"/>
              <a:t> </a:t>
            </a:r>
            <a:r>
              <a:rPr lang="en-US" dirty="0" err="1"/>
              <a:t>նյութեր</a:t>
            </a:r>
          </a:p>
        </p:txBody>
      </p:sp>
      <p:pic>
        <p:nvPicPr>
          <p:cNvPr id="9" name="Picture 8" descr="Flarin Joint and Muscular Pain Relief 200mg Soft Capsules 12 Soft ...">
            <a:extLst>
              <a:ext uri="{FF2B5EF4-FFF2-40B4-BE49-F238E27FC236}">
                <a16:creationId xmlns:a16="http://schemas.microsoft.com/office/drawing/2014/main" id="{021CE28C-0C0F-3297-8BA0-E53872CB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16" y="3004351"/>
            <a:ext cx="2595239" cy="2543453"/>
          </a:xfrm>
          <a:prstGeom prst="rect">
            <a:avLst/>
          </a:prstGeom>
        </p:spPr>
      </p:pic>
      <p:pic>
        <p:nvPicPr>
          <p:cNvPr id="10" name="Picture 9" descr="Norvir® 100 mg 30 St mit dem E-Rezept kaufen - Shop Apotheke">
            <a:extLst>
              <a:ext uri="{FF2B5EF4-FFF2-40B4-BE49-F238E27FC236}">
                <a16:creationId xmlns:a16="http://schemas.microsoft.com/office/drawing/2014/main" id="{4F24ACEB-C6A5-C102-055F-BEE81E797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497" y="3130118"/>
            <a:ext cx="2602637" cy="2595239"/>
          </a:xfrm>
          <a:prstGeom prst="rect">
            <a:avLst/>
          </a:prstGeom>
        </p:spPr>
      </p:pic>
      <p:pic>
        <p:nvPicPr>
          <p:cNvPr id="11" name="Picture 10" descr="PIs - Caex Extremadura">
            <a:extLst>
              <a:ext uri="{FF2B5EF4-FFF2-40B4-BE49-F238E27FC236}">
                <a16:creationId xmlns:a16="http://schemas.microsoft.com/office/drawing/2014/main" id="{60BFB121-F5A2-1743-EA57-A5CFBE90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614" y="3056137"/>
            <a:ext cx="2743200" cy="2743200"/>
          </a:xfrm>
          <a:prstGeom prst="rect">
            <a:avLst/>
          </a:prstGeom>
        </p:spPr>
      </p:pic>
      <p:pic>
        <p:nvPicPr>
          <p:cNvPr id="12" name="Picture 11" descr="Sandimmun Neoral 100 mg/mL - Ciclosporina | Farmacia Zuca MedLine">
            <a:extLst>
              <a:ext uri="{FF2B5EF4-FFF2-40B4-BE49-F238E27FC236}">
                <a16:creationId xmlns:a16="http://schemas.microsoft.com/office/drawing/2014/main" id="{846CEFE4-9004-7004-7B0F-3D126F138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536" y="313011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7856-A05E-E9C5-9C1C-6F34727A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E81C-A747-9F69-7A69-3C1B1C09D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ACS Journal of Chemical Information and Modeling,  (Q1, </a:t>
            </a:r>
            <a:r>
              <a:rPr lang="en-US" dirty="0">
                <a:ea typeface="+mn-lt"/>
                <a:cs typeface="+mn-lt"/>
              </a:rPr>
              <a:t>Open Access)</a:t>
            </a: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812FA-77FB-4C20-6492-848796F3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A87C9-1359-5E78-D7AC-62C03683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F154A-5D40-868A-DD3D-FE9DA554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19</a:t>
            </a:fld>
            <a:endParaRPr lang="en-US" dirty="0"/>
          </a:p>
        </p:txBody>
      </p:sp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63E7122F-0D21-E72A-37C2-D9E78083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3616758"/>
            <a:ext cx="9959340" cy="21238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93EE37-3ED6-2A6A-CE61-C80E428F98F9}"/>
                  </a:ext>
                </a:extLst>
              </p14:cNvPr>
              <p14:cNvContentPartPr/>
              <p14:nvPr/>
            </p14:nvContentPartPr>
            <p14:xfrm>
              <a:off x="1429083" y="5682667"/>
              <a:ext cx="1304342" cy="1424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93EE37-3ED6-2A6A-CE61-C80E428F98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447" y="5645188"/>
                <a:ext cx="1339974" cy="8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9A8F1E-6AA9-2947-1967-72A83D53FCA6}"/>
                  </a:ext>
                </a:extLst>
              </p14:cNvPr>
              <p14:cNvContentPartPr/>
              <p14:nvPr/>
            </p14:nvContentPartPr>
            <p14:xfrm>
              <a:off x="4956950" y="5677668"/>
              <a:ext cx="1196070" cy="1424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9A8F1E-6AA9-2947-1967-72A83D53FC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9313" y="5651821"/>
                <a:ext cx="1231704" cy="664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47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3EE5-22AB-DBB8-B15B-FACB52FA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Զեկույցի</a:t>
            </a:r>
            <a:r>
              <a:rPr lang="en-US" dirty="0"/>
              <a:t> </a:t>
            </a:r>
            <a:r>
              <a:rPr lang="en-US" dirty="0" err="1"/>
              <a:t>կառուցվածքը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BF6D-8BD2-2406-F42C-63A9A4B18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Լաբորատորիայի </a:t>
            </a:r>
            <a:r>
              <a:rPr lang="en-US" dirty="0" err="1"/>
              <a:t>գաղափարը</a:t>
            </a:r>
            <a:r>
              <a:rPr lang="en-US" dirty="0"/>
              <a:t> և </a:t>
            </a:r>
            <a:r>
              <a:rPr lang="en-US" dirty="0" err="1"/>
              <a:t>կառուցվածքը</a:t>
            </a:r>
            <a:endParaRPr lang="en-US"/>
          </a:p>
          <a:p>
            <a:pPr marL="514350" indent="-514350">
              <a:buAutoNum type="arabicPeriod"/>
            </a:pPr>
            <a:r>
              <a:rPr lang="en-US" dirty="0" err="1"/>
              <a:t>Մեթոդներ</a:t>
            </a:r>
            <a:endParaRPr lang="en-US"/>
          </a:p>
          <a:p>
            <a:pPr marL="514350" indent="-514350">
              <a:buAutoNum type="arabicPeriod"/>
            </a:pPr>
            <a:r>
              <a:rPr lang="en-US" dirty="0" err="1"/>
              <a:t>Հաշվողական</a:t>
            </a:r>
            <a:r>
              <a:rPr lang="en-US" dirty="0"/>
              <a:t> </a:t>
            </a:r>
            <a:r>
              <a:rPr lang="en-US" dirty="0" err="1"/>
              <a:t>ռեսուրսներ</a:t>
            </a:r>
            <a:endParaRPr lang="en-US"/>
          </a:p>
          <a:p>
            <a:pPr marL="514350" indent="-514350">
              <a:buAutoNum type="arabicPeriod"/>
            </a:pPr>
            <a:r>
              <a:rPr lang="en-US" dirty="0" err="1"/>
              <a:t>Հիմնական</a:t>
            </a:r>
            <a:r>
              <a:rPr lang="en-US" dirty="0"/>
              <a:t> </a:t>
            </a:r>
            <a:r>
              <a:rPr lang="en-US" dirty="0" err="1"/>
              <a:t>ուղղություններ</a:t>
            </a:r>
            <a:endParaRPr lang="en-US"/>
          </a:p>
          <a:p>
            <a:pPr marL="514350" indent="-514350">
              <a:buAutoNum type="arabicPeriod"/>
            </a:pPr>
            <a:r>
              <a:rPr lang="en-US" dirty="0" err="1"/>
              <a:t>Հրատարակումներ</a:t>
            </a:r>
            <a:endParaRPr lang="en-US"/>
          </a:p>
          <a:p>
            <a:pPr marL="514350" indent="-514350">
              <a:buAutoNum type="arabicPeriod"/>
            </a:pPr>
            <a:r>
              <a:rPr lang="en-US" dirty="0" err="1"/>
              <a:t>Գործուղումներ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/>
              <a:t>Ճանապարհային քարտեզ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63DB-B59D-DFBD-9021-1F547966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14C8-C932-403D-97DE-12C95A7EFD80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60838-042B-1966-0581-F1342645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8F272-4A81-7DDF-4F12-C1E9DC58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5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6664F-6523-1A5C-C476-19408F1F5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different colors of a substance&#10;&#10;AI-generated content may be incorrect.">
            <a:extLst>
              <a:ext uri="{FF2B5EF4-FFF2-40B4-BE49-F238E27FC236}">
                <a16:creationId xmlns:a16="http://schemas.microsoft.com/office/drawing/2014/main" id="{52693E11-7B2C-5CDA-B558-58FA58A37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662" y="2221088"/>
            <a:ext cx="5873453" cy="356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DF332-999C-90E1-CF57-A0DA66F2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33626-6751-BE40-E9E1-148D9EF2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5118988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Python և C++ </a:t>
            </a:r>
            <a:r>
              <a:rPr lang="en-US" dirty="0" err="1"/>
              <a:t>լեզուներով</a:t>
            </a:r>
            <a:r>
              <a:rPr lang="en-US" dirty="0"/>
              <a:t> </a:t>
            </a:r>
            <a:r>
              <a:rPr lang="en-US" dirty="0" err="1"/>
              <a:t>գրված</a:t>
            </a:r>
            <a:r>
              <a:rPr lang="en-US" dirty="0"/>
              <a:t> </a:t>
            </a:r>
            <a:r>
              <a:rPr lang="en-US" dirty="0" err="1"/>
              <a:t>ծրագրային</a:t>
            </a:r>
            <a:r>
              <a:rPr lang="en-US" dirty="0"/>
              <a:t> </a:t>
            </a:r>
            <a:r>
              <a:rPr lang="en-US" dirty="0" err="1"/>
              <a:t>փաթեթ</a:t>
            </a:r>
            <a:endParaRPr lang="en-US" dirty="0"/>
          </a:p>
          <a:p>
            <a:r>
              <a:rPr lang="en-US" dirty="0" err="1"/>
              <a:t>Բնութագրում</a:t>
            </a:r>
            <a:r>
              <a:rPr lang="en-US" dirty="0"/>
              <a:t> է </a:t>
            </a:r>
            <a:r>
              <a:rPr lang="en-US" dirty="0" err="1"/>
              <a:t>ասֆերիկ</a:t>
            </a:r>
            <a:r>
              <a:rPr lang="en-US" dirty="0"/>
              <a:t> </a:t>
            </a:r>
            <a:r>
              <a:rPr lang="en-US" dirty="0" err="1"/>
              <a:t>նանոմասնիկների</a:t>
            </a:r>
            <a:r>
              <a:rPr lang="en-US" dirty="0"/>
              <a:t> </a:t>
            </a:r>
            <a:r>
              <a:rPr lang="en-US" dirty="0" err="1"/>
              <a:t>մակերևույթները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4E313-A878-4037-FB0A-B79CE10A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D9FE-B769-5A85-3ABF-9BD1EC81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4BE98-7F4B-C9A7-8DE4-99748AC2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66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FB4E5-DB05-C068-71C7-6DCBCD66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A84E-28D8-F4EB-64F8-FF238599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BDAA-87AD-0AE5-1D9D-4A010FEE6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2.  Scientific</a:t>
            </a:r>
            <a:r>
              <a:rPr lang="en-US" dirty="0">
                <a:ea typeface="+mn-lt"/>
                <a:cs typeface="+mn-lt"/>
              </a:rPr>
              <a:t> Reports (Q1, Open Access)</a:t>
            </a:r>
            <a:endParaRPr lang="en-US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576A-DBA4-2C5A-ECF1-1FA6BD62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BF9B5-396A-64D7-3B1B-68C46625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A2FCF-11E4-430D-A27D-62922637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21</a:t>
            </a:fld>
            <a:endParaRPr lang="en-US" dirty="0"/>
          </a:p>
        </p:txBody>
      </p: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8E8F96A-4118-C2B9-3E8F-8FF63441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23" y="3222308"/>
            <a:ext cx="7221855" cy="1548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D89056-289C-756D-7603-26108A8BD3EB}"/>
                  </a:ext>
                </a:extLst>
              </p14:cNvPr>
              <p14:cNvContentPartPr/>
              <p14:nvPr/>
            </p14:nvContentPartPr>
            <p14:xfrm>
              <a:off x="4792321" y="4788612"/>
              <a:ext cx="1408919" cy="1424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D89056-289C-756D-7603-26108A8BD3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687" y="4768266"/>
                <a:ext cx="1444547" cy="5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480950-019D-FCC2-6629-0BF12E5FA744}"/>
                  </a:ext>
                </a:extLst>
              </p14:cNvPr>
              <p14:cNvContentPartPr/>
              <p14:nvPr/>
            </p14:nvContentPartPr>
            <p14:xfrm>
              <a:off x="6458194" y="4792846"/>
              <a:ext cx="1502832" cy="14242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480950-019D-FCC2-6629-0BF12E5FA7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0560" y="4614821"/>
                <a:ext cx="1538459" cy="3667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58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BAEE-4B86-8154-34A7-D9076C05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C721E-2204-5514-3EA7-89D87541B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Ուսումնասիրվել</a:t>
            </a:r>
            <a:r>
              <a:rPr lang="en-US" dirty="0"/>
              <a:t> է </a:t>
            </a:r>
            <a:r>
              <a:rPr lang="en-US" dirty="0" err="1"/>
              <a:t>լիզոսիմ</a:t>
            </a:r>
            <a:r>
              <a:rPr lang="en-US" dirty="0"/>
              <a:t> </a:t>
            </a:r>
            <a:r>
              <a:rPr lang="en-US" dirty="0" err="1"/>
              <a:t>սպիտակուցի</a:t>
            </a:r>
            <a:r>
              <a:rPr lang="en-US" dirty="0"/>
              <a:t> </a:t>
            </a:r>
            <a:r>
              <a:rPr lang="en-US" dirty="0" err="1"/>
              <a:t>կառուցվածքային</a:t>
            </a:r>
            <a:r>
              <a:rPr lang="en-US" dirty="0"/>
              <a:t> </a:t>
            </a:r>
            <a:r>
              <a:rPr lang="en-US" dirty="0" err="1"/>
              <a:t>փոփոխությունները</a:t>
            </a:r>
            <a:r>
              <a:rPr lang="en-US" dirty="0"/>
              <a:t> </a:t>
            </a:r>
            <a:r>
              <a:rPr lang="en-US" dirty="0" err="1"/>
              <a:t>ածխածնային</a:t>
            </a:r>
            <a:r>
              <a:rPr lang="en-US" dirty="0"/>
              <a:t> </a:t>
            </a:r>
            <a:r>
              <a:rPr lang="en-US" dirty="0" err="1"/>
              <a:t>նանոխողովակի</a:t>
            </a:r>
            <a:r>
              <a:rPr lang="en-US" dirty="0"/>
              <a:t> </a:t>
            </a:r>
            <a:r>
              <a:rPr lang="en-US" dirty="0" err="1"/>
              <a:t>ազդեցության</a:t>
            </a:r>
            <a:r>
              <a:rPr lang="en-US" dirty="0"/>
              <a:t> </a:t>
            </a:r>
            <a:r>
              <a:rPr lang="en-US" dirty="0" err="1"/>
              <a:t>արդյունքում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2A787-3D63-6FDF-2F88-91552C66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EB7-048C-4EC5-9A17-019FC6ABDF10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5C1B2-D3E3-3D2D-9AAC-72EDA39C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BDAE7-B755-EE98-31BC-BD96C3FD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2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629AE-A42E-1347-C941-81A88F7CB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BA71-2881-4534-A0B6-3177C837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CB2A7-BBDE-5BA6-8534-395ABE02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3.  New Journal of Chemistry (Q2)</a:t>
            </a:r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8F578-A48C-DD37-82A2-817BA5ED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E79E0-C500-E3AE-1274-DF4B454C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94221-3F55-4C3A-F747-3CF02FFA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23</a:t>
            </a:fld>
            <a:endParaRPr lang="en-US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1703A2-046B-CD91-49C4-38B01D38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3" y="3165158"/>
            <a:ext cx="8502015" cy="18307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5E807C3-2C43-5C71-86E4-D4AC33CEA783}"/>
                  </a:ext>
                </a:extLst>
              </p14:cNvPr>
              <p14:cNvContentPartPr/>
              <p14:nvPr/>
            </p14:nvContentPartPr>
            <p14:xfrm>
              <a:off x="2853605" y="4662632"/>
              <a:ext cx="1360858" cy="1424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5E807C3-2C43-5C71-86E4-D4AC33CEA7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5609" y="4543949"/>
                <a:ext cx="1396490" cy="24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AF1A52-2267-AB10-3142-FC57B9DD16B6}"/>
                  </a:ext>
                </a:extLst>
              </p14:cNvPr>
              <p14:cNvContentPartPr/>
              <p14:nvPr/>
            </p14:nvContentPartPr>
            <p14:xfrm>
              <a:off x="4465844" y="4693960"/>
              <a:ext cx="1485927" cy="1424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AF1A52-2267-AB10-3142-FC57B9DD16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7850" y="4674179"/>
                <a:ext cx="1521555" cy="534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5360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83C4A-C73D-A47A-95F4-75515B45E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CADE-6AF0-E782-CA56-199C2A1D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F3A5-BA0D-A80A-3CE6-40692FE0E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6885118" cy="36941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en-US" dirty="0" err="1"/>
              <a:t>NaOl</a:t>
            </a:r>
            <a:r>
              <a:rPr lang="en-US" dirty="0"/>
              <a:t> և CTAB </a:t>
            </a:r>
            <a:r>
              <a:rPr lang="en-US" dirty="0" err="1"/>
              <a:t>մակերևութային</a:t>
            </a:r>
            <a:r>
              <a:rPr lang="en-US" dirty="0"/>
              <a:t> </a:t>
            </a:r>
            <a:r>
              <a:rPr lang="en-US" dirty="0" err="1"/>
              <a:t>ակտիվ</a:t>
            </a:r>
            <a:r>
              <a:rPr lang="en-US" dirty="0"/>
              <a:t> </a:t>
            </a:r>
            <a:r>
              <a:rPr lang="en-US" dirty="0" err="1"/>
              <a:t>նյութերի</a:t>
            </a:r>
            <a:r>
              <a:rPr lang="en-US" dirty="0"/>
              <a:t> </a:t>
            </a:r>
            <a:r>
              <a:rPr lang="en-US" dirty="0" err="1"/>
              <a:t>խառնուրդների</a:t>
            </a:r>
            <a:r>
              <a:rPr lang="en-US" dirty="0"/>
              <a:t> </a:t>
            </a:r>
            <a:r>
              <a:rPr lang="en-US" dirty="0" err="1"/>
              <a:t>փորձարարական</a:t>
            </a:r>
            <a:r>
              <a:rPr lang="en-US" dirty="0"/>
              <a:t> և MD </a:t>
            </a:r>
            <a:r>
              <a:rPr lang="en-US" dirty="0" err="1"/>
              <a:t>ուսումնասիրություն</a:t>
            </a:r>
            <a:endParaRPr lang="en-US"/>
          </a:p>
          <a:p>
            <a:pPr algn="just"/>
            <a:r>
              <a:rPr lang="en-US" dirty="0" err="1"/>
              <a:t>NaOl</a:t>
            </a:r>
            <a:r>
              <a:rPr lang="en-US" dirty="0"/>
              <a:t>-ի </a:t>
            </a:r>
            <a:r>
              <a:rPr lang="en-US" dirty="0" err="1"/>
              <a:t>կոնցենտրացիայի</a:t>
            </a:r>
            <a:r>
              <a:rPr lang="en-US" dirty="0"/>
              <a:t> </a:t>
            </a:r>
            <a:r>
              <a:rPr lang="en-US" dirty="0" err="1"/>
              <a:t>մեծացմանը</a:t>
            </a:r>
            <a:r>
              <a:rPr lang="en-US" dirty="0"/>
              <a:t> և CTAB-ի </a:t>
            </a:r>
            <a:r>
              <a:rPr lang="en-US" dirty="0" err="1"/>
              <a:t>կոնցենտրացիայի</a:t>
            </a:r>
            <a:r>
              <a:rPr lang="en-US" dirty="0"/>
              <a:t> </a:t>
            </a:r>
            <a:r>
              <a:rPr lang="en-US" dirty="0" err="1"/>
              <a:t>նվազմանը</a:t>
            </a:r>
            <a:r>
              <a:rPr lang="en-US" dirty="0"/>
              <a:t> </a:t>
            </a:r>
            <a:r>
              <a:rPr lang="en-US" dirty="0" err="1"/>
              <a:t>զուգընթաց</a:t>
            </a:r>
            <a:r>
              <a:rPr lang="en-US" dirty="0"/>
              <a:t> </a:t>
            </a:r>
            <a:r>
              <a:rPr lang="en-US" dirty="0" err="1"/>
              <a:t>նանոմասնիկը</a:t>
            </a:r>
            <a:r>
              <a:rPr lang="en-US" dirty="0"/>
              <a:t> </a:t>
            </a:r>
            <a:r>
              <a:rPr lang="en-US" dirty="0" err="1"/>
              <a:t>ձգվում</a:t>
            </a:r>
            <a:r>
              <a:rPr lang="en-US" dirty="0"/>
              <a:t> է, </a:t>
            </a:r>
            <a:r>
              <a:rPr lang="en-US" dirty="0" err="1"/>
              <a:t>ապա</a:t>
            </a:r>
            <a:r>
              <a:rPr lang="en-US" dirty="0"/>
              <a:t> </a:t>
            </a:r>
            <a:r>
              <a:rPr lang="en-US" dirty="0" err="1"/>
              <a:t>փոքրանում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FA42A-DB47-965D-49CB-49516801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E3B31-2A99-272C-E8C8-A9D87328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6D2C6-B0E8-8971-E7A1-E29531D5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24</a:t>
            </a:fld>
            <a:endParaRPr lang="en-US" dirty="0"/>
          </a:p>
        </p:txBody>
      </p:sp>
      <p:pic>
        <p:nvPicPr>
          <p:cNvPr id="7" name="Picture 6" descr="Graphical abstract: Self-assembly and micellar transition in a CTAB-sodium oleate mixed system: experimental and molecular dynamics validations">
            <a:extLst>
              <a:ext uri="{FF2B5EF4-FFF2-40B4-BE49-F238E27FC236}">
                <a16:creationId xmlns:a16="http://schemas.microsoft.com/office/drawing/2014/main" id="{2BC685A5-B57D-AC17-E99A-AF595045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20" y="2179935"/>
            <a:ext cx="3828872" cy="30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EE1F9-0036-22C7-7859-9C0F262A1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F14C-27F4-DAA7-705A-0E782EEC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ACBE-F1F7-8032-E33C-A027ABC59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4.  </a:t>
            </a:r>
            <a:r>
              <a:rPr lang="en-US">
                <a:ea typeface="+mn-lt"/>
                <a:cs typeface="+mn-lt"/>
              </a:rPr>
              <a:t>ACS Omega (Q1)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1D3FC-0882-804B-A796-E33B1D1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0CCA4-378C-3B25-4876-5807E91A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C8FBC-2865-82FB-5F53-3B7B0B00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25</a:t>
            </a:fld>
            <a:endParaRPr lang="en-US" dirty="0"/>
          </a:p>
        </p:txBody>
      </p:sp>
      <p:pic>
        <p:nvPicPr>
          <p:cNvPr id="7" name="Picture 6" descr="A screenshot of a web page&#10;&#10;AI-generated content may be incorrect.">
            <a:extLst>
              <a:ext uri="{FF2B5EF4-FFF2-40B4-BE49-F238E27FC236}">
                <a16:creationId xmlns:a16="http://schemas.microsoft.com/office/drawing/2014/main" id="{38FCCF39-0260-7D40-5686-0AB5B521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78" y="3133725"/>
            <a:ext cx="7225665" cy="3219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54431B-1C8A-0149-5DC4-C39B54B0D7DF}"/>
                  </a:ext>
                </a:extLst>
              </p14:cNvPr>
              <p14:cNvContentPartPr/>
              <p14:nvPr/>
            </p14:nvContentPartPr>
            <p14:xfrm>
              <a:off x="4073050" y="6257233"/>
              <a:ext cx="1100039" cy="1424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54431B-1C8A-0149-5DC4-C39B54B0D7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5418" y="5545133"/>
                <a:ext cx="1135663" cy="14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C90F49-D1C2-758B-8A63-A8974ABD2319}"/>
                  </a:ext>
                </a:extLst>
              </p14:cNvPr>
              <p14:cNvContentPartPr/>
              <p14:nvPr/>
            </p14:nvContentPartPr>
            <p14:xfrm>
              <a:off x="5334389" y="6252854"/>
              <a:ext cx="1332775" cy="14242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C90F49-D1C2-758B-8A63-A8974ABD23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6753" y="6223183"/>
                <a:ext cx="1368407" cy="72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5B8EB67-3DDD-6508-0B02-D6E3080C85D2}"/>
                  </a:ext>
                </a:extLst>
              </p14:cNvPr>
              <p14:cNvContentPartPr/>
              <p14:nvPr/>
            </p14:nvContentPartPr>
            <p14:xfrm>
              <a:off x="6865510" y="6253341"/>
              <a:ext cx="1339240" cy="14242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5B8EB67-3DDD-6508-0B02-D6E3080C85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7514" y="6219431"/>
                <a:ext cx="1374871" cy="813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87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847BC-FE91-EF6E-341D-31037F01F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2D49D-048C-83AD-41C1-420B8F1B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C518-3C59-76D3-9504-6B7087C2B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5368242" cy="369417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/>
            <a:r>
              <a:rPr lang="en-US" dirty="0" err="1"/>
              <a:t>Ուսումնասիրվել</a:t>
            </a:r>
            <a:r>
              <a:rPr lang="en-US" dirty="0"/>
              <a:t> է </a:t>
            </a:r>
            <a:r>
              <a:rPr lang="en-US" dirty="0" err="1"/>
              <a:t>լևոֆլոքսացին</a:t>
            </a:r>
            <a:r>
              <a:rPr lang="en-US" dirty="0"/>
              <a:t> </a:t>
            </a:r>
            <a:r>
              <a:rPr lang="en-US" dirty="0" err="1"/>
              <a:t>հակաբիոտիկի</a:t>
            </a:r>
            <a:r>
              <a:rPr lang="en-US" dirty="0"/>
              <a:t> </a:t>
            </a:r>
            <a:r>
              <a:rPr lang="en-US" dirty="0" err="1"/>
              <a:t>լուծելիությունը</a:t>
            </a:r>
            <a:r>
              <a:rPr lang="en-US" dirty="0"/>
              <a:t> CTAB և SDS </a:t>
            </a:r>
            <a:r>
              <a:rPr lang="en-US" dirty="0" err="1"/>
              <a:t>մակերևութային</a:t>
            </a:r>
            <a:r>
              <a:rPr lang="en-US" dirty="0"/>
              <a:t> </a:t>
            </a:r>
            <a:r>
              <a:rPr lang="en-US" dirty="0" err="1"/>
              <a:t>ակտիվ</a:t>
            </a:r>
            <a:r>
              <a:rPr lang="en-US" dirty="0"/>
              <a:t> </a:t>
            </a:r>
            <a:r>
              <a:rPr lang="en-US" dirty="0" err="1"/>
              <a:t>նյութերի</a:t>
            </a:r>
            <a:r>
              <a:rPr lang="en-US" dirty="0"/>
              <a:t> </a:t>
            </a:r>
            <a:r>
              <a:rPr lang="en-US" dirty="0" err="1"/>
              <a:t>միցելներում</a:t>
            </a:r>
            <a:endParaRPr lang="en-US"/>
          </a:p>
          <a:p>
            <a:pPr marL="457200" indent="-457200"/>
            <a:r>
              <a:rPr lang="en-US" dirty="0" err="1"/>
              <a:t>Ցույց</a:t>
            </a:r>
            <a:r>
              <a:rPr lang="en-US" dirty="0"/>
              <a:t> է </a:t>
            </a:r>
            <a:r>
              <a:rPr lang="en-US" dirty="0" err="1"/>
              <a:t>տրվել</a:t>
            </a:r>
            <a:r>
              <a:rPr lang="en-US" dirty="0"/>
              <a:t> SDS </a:t>
            </a:r>
            <a:r>
              <a:rPr lang="en-US" dirty="0" err="1"/>
              <a:t>միցելների</a:t>
            </a:r>
            <a:r>
              <a:rPr lang="en-US" dirty="0"/>
              <a:t> </a:t>
            </a:r>
            <a:r>
              <a:rPr lang="en-US" dirty="0" err="1"/>
              <a:t>կողմից</a:t>
            </a:r>
            <a:r>
              <a:rPr lang="en-US" dirty="0"/>
              <a:t> </a:t>
            </a:r>
            <a:r>
              <a:rPr lang="en-US" dirty="0" err="1"/>
              <a:t>դեղանյութերի</a:t>
            </a:r>
            <a:r>
              <a:rPr lang="en-US" dirty="0"/>
              <a:t> </a:t>
            </a:r>
            <a:r>
              <a:rPr lang="en-US" dirty="0" err="1"/>
              <a:t>մոտ</a:t>
            </a:r>
            <a:r>
              <a:rPr lang="en-US" dirty="0"/>
              <a:t> 80% </a:t>
            </a:r>
            <a:r>
              <a:rPr lang="en-US" dirty="0" err="1"/>
              <a:t>կլանում</a:t>
            </a:r>
            <a:endParaRPr lang="en-US" dirty="0"/>
          </a:p>
          <a:p>
            <a:pPr marL="457200" indent="-457200"/>
            <a:r>
              <a:rPr lang="en-US" dirty="0"/>
              <a:t>CTAB-ի  </a:t>
            </a:r>
            <a:r>
              <a:rPr lang="en-US" dirty="0" err="1"/>
              <a:t>դեպքում</a:t>
            </a:r>
            <a:r>
              <a:rPr lang="en-US" dirty="0"/>
              <a:t> </a:t>
            </a:r>
            <a:r>
              <a:rPr lang="en-US" dirty="0" err="1"/>
              <a:t>դեղանյութերի</a:t>
            </a:r>
            <a:r>
              <a:rPr lang="en-US" dirty="0"/>
              <a:t> </a:t>
            </a:r>
            <a:r>
              <a:rPr lang="en-US" dirty="0" err="1"/>
              <a:t>չնչին</a:t>
            </a:r>
            <a:r>
              <a:rPr lang="en-US" dirty="0"/>
              <a:t> </a:t>
            </a:r>
            <a:r>
              <a:rPr lang="en-US" dirty="0" err="1"/>
              <a:t>քանակությունն</a:t>
            </a:r>
            <a:r>
              <a:rPr lang="en-US" dirty="0"/>
              <a:t> է </a:t>
            </a:r>
            <a:r>
              <a:rPr lang="en-US" dirty="0" err="1"/>
              <a:t>լուծվել</a:t>
            </a:r>
            <a:r>
              <a:rPr lang="en-US" dirty="0"/>
              <a:t> </a:t>
            </a:r>
            <a:r>
              <a:rPr lang="en-US" dirty="0" err="1"/>
              <a:t>միցելում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FCD67-A133-3A40-2902-92C40AB0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80200-6CBA-DC0A-CAC2-6431CCED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45E85-CFC7-0E8B-71F5-F46C565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26</a:t>
            </a:fld>
            <a:endParaRPr lang="en-US" dirty="0"/>
          </a:p>
        </p:txBody>
      </p:sp>
      <p:pic>
        <p:nvPicPr>
          <p:cNvPr id="18" name="Picture 17" descr="Graphical abstract: Levofloxacin-loaded surfactant nanocarriers: a computational study">
            <a:extLst>
              <a:ext uri="{FF2B5EF4-FFF2-40B4-BE49-F238E27FC236}">
                <a16:creationId xmlns:a16="http://schemas.microsoft.com/office/drawing/2014/main" id="{94EBC120-677B-A2AF-05C1-E128B77C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764" y="3025923"/>
            <a:ext cx="4637517" cy="20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3118C-1A0A-9568-470F-28892A2B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530C5-A6C7-3DF6-F6F4-1219D425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862D6-AB84-1680-AEA9-B2E5CB7C7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1.  Physical Chemistry Chemical Physics (Q2)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7285-5407-CFCD-5471-B50C1DDF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A455A-637A-9969-366F-F7915E0A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3520E-79FC-1564-3878-DA6DA19B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7674C-76EF-1FCC-3E27-89C8A316D4DF}"/>
              </a:ext>
            </a:extLst>
          </p:cNvPr>
          <p:cNvSpPr txBox="1"/>
          <p:nvPr/>
        </p:nvSpPr>
        <p:spPr>
          <a:xfrm>
            <a:off x="1210653" y="1410055"/>
            <a:ext cx="39025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Գրախոսության</a:t>
            </a:r>
            <a:r>
              <a:rPr lang="en-US" dirty="0"/>
              <a:t> </a:t>
            </a:r>
            <a:r>
              <a:rPr lang="en-US" dirty="0" err="1"/>
              <a:t>փուլում</a:t>
            </a:r>
          </a:p>
        </p:txBody>
      </p:sp>
      <p:pic>
        <p:nvPicPr>
          <p:cNvPr id="9" name="Picture 8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7399703F-5814-5292-ABF8-A785999FD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5" y="3238500"/>
            <a:ext cx="7029450" cy="28270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5527795-F0C3-FEEE-2E55-B5AF2EF48E83}"/>
                  </a:ext>
                </a:extLst>
              </p14:cNvPr>
              <p14:cNvContentPartPr/>
              <p14:nvPr/>
            </p14:nvContentPartPr>
            <p14:xfrm>
              <a:off x="3521523" y="5523554"/>
              <a:ext cx="1696759" cy="14242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5527795-F0C3-FEEE-2E55-B5AF2EF48E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3886" y="5498630"/>
                <a:ext cx="1732393" cy="64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D4D79CA-3B2F-6549-C999-31C8D0A04946}"/>
                  </a:ext>
                </a:extLst>
              </p14:cNvPr>
              <p14:cNvContentPartPr/>
              <p14:nvPr/>
            </p14:nvContentPartPr>
            <p14:xfrm>
              <a:off x="3736448" y="5962634"/>
              <a:ext cx="1638345" cy="14242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D4D79CA-3B2F-6549-C999-31C8D0A049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8812" y="5930266"/>
                <a:ext cx="1673977" cy="783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165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84513-0A55-0FE9-6A29-CD9771B5C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5A48-E396-B2F5-979C-333E728F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807E9-9E40-6195-C3C3-2D9F9540F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2.  Journal of Molecular Liquids (Q1)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79EE-0D3F-4801-3C1C-BD14B6DA8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B3043-426F-4C11-21B3-AAE852AC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AB411-13F1-F327-53E3-A2D7F6E67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46230-11E0-E3FE-EDED-694AED617BDB}"/>
              </a:ext>
            </a:extLst>
          </p:cNvPr>
          <p:cNvSpPr txBox="1"/>
          <p:nvPr/>
        </p:nvSpPr>
        <p:spPr>
          <a:xfrm>
            <a:off x="1210653" y="1410055"/>
            <a:ext cx="39025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Գրախոսության</a:t>
            </a:r>
            <a:r>
              <a:rPr lang="en-US" dirty="0"/>
              <a:t> </a:t>
            </a:r>
            <a:r>
              <a:rPr lang="en-US" dirty="0" err="1"/>
              <a:t>փուլում</a:t>
            </a:r>
          </a:p>
        </p:txBody>
      </p:sp>
      <p:pic>
        <p:nvPicPr>
          <p:cNvPr id="7" name="Picture 6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CD327A39-B49E-D655-8610-227A9D0A2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" y="3430905"/>
            <a:ext cx="11391900" cy="2419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77ADFA-7BB0-76CE-E04C-8CAC588370F4}"/>
                  </a:ext>
                </a:extLst>
              </p14:cNvPr>
              <p14:cNvContentPartPr/>
              <p14:nvPr/>
            </p14:nvContentPartPr>
            <p14:xfrm>
              <a:off x="1650406" y="5175964"/>
              <a:ext cx="2621440" cy="26343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77ADFA-7BB0-76CE-E04C-8CAC588370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2769" y="5158521"/>
                <a:ext cx="2657074" cy="6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EF56835-B578-87D9-7733-CCF9CC053B7F}"/>
                  </a:ext>
                </a:extLst>
              </p14:cNvPr>
              <p14:cNvContentPartPr/>
              <p14:nvPr/>
            </p14:nvContentPartPr>
            <p14:xfrm>
              <a:off x="7546337" y="5174401"/>
              <a:ext cx="2031394" cy="28573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EF56835-B578-87D9-7733-CCF9CC053B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8701" y="5156900"/>
                <a:ext cx="2067026" cy="63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938B4E-375A-61E5-5C25-16B6404B19BD}"/>
                  </a:ext>
                </a:extLst>
              </p14:cNvPr>
              <p14:cNvContentPartPr/>
              <p14:nvPr/>
            </p14:nvContentPartPr>
            <p14:xfrm>
              <a:off x="9916125" y="5175441"/>
              <a:ext cx="874147" cy="14242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938B4E-375A-61E5-5C25-16B6404B19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8131" y="5155502"/>
                <a:ext cx="909775" cy="5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DF752CE-E062-664B-14A0-CDE23003378E}"/>
                  </a:ext>
                </a:extLst>
              </p14:cNvPr>
              <p14:cNvContentPartPr/>
              <p14:nvPr/>
            </p14:nvContentPartPr>
            <p14:xfrm>
              <a:off x="5269573" y="5570815"/>
              <a:ext cx="1540992" cy="20949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DF752CE-E062-664B-14A0-CDE23003378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1939" y="5553062"/>
                <a:ext cx="1576620" cy="561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018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55DC4-7608-1B00-0142-A81F1C9E8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5788-1BF2-1225-BD91-B4FBA858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5A12-5F25-C9BE-9076-C551B8143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3.  Small Science (Q1)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48B77-CBBC-D145-CD8A-C40813C8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D4286-8941-7774-DF81-AF94394C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B6F12-B23C-E9E1-A686-4698D925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CE679-911A-0861-E640-DBE81E3E4DAC}"/>
              </a:ext>
            </a:extLst>
          </p:cNvPr>
          <p:cNvSpPr txBox="1"/>
          <p:nvPr/>
        </p:nvSpPr>
        <p:spPr>
          <a:xfrm>
            <a:off x="1210653" y="1410055"/>
            <a:ext cx="39025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Գրախոսության</a:t>
            </a:r>
            <a:r>
              <a:rPr lang="en-US" dirty="0"/>
              <a:t> </a:t>
            </a:r>
            <a:r>
              <a:rPr lang="en-US" dirty="0" err="1"/>
              <a:t>փուլում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32D235-9DA2-5BB6-99B3-63D4FBF08E57}"/>
                  </a:ext>
                </a:extLst>
              </p14:cNvPr>
              <p14:cNvContentPartPr/>
              <p14:nvPr/>
            </p14:nvContentPartPr>
            <p14:xfrm>
              <a:off x="3061130" y="1621531"/>
              <a:ext cx="14242" cy="14242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32D235-9DA2-5BB6-99B3-63D4FBF08E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3272" y="923673"/>
                <a:ext cx="1424200" cy="14242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5A52C35-AD51-4CC8-CD99-EAFB7B54A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565" y="3041680"/>
            <a:ext cx="8375057" cy="25692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CA15949-5A52-81C9-8206-64BB199584CE}"/>
                  </a:ext>
                </a:extLst>
              </p14:cNvPr>
              <p14:cNvContentPartPr/>
              <p14:nvPr/>
            </p14:nvContentPartPr>
            <p14:xfrm>
              <a:off x="1457570" y="5109450"/>
              <a:ext cx="2067554" cy="14242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CA15949-5A52-81C9-8206-64BB199584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9572" y="4990767"/>
                <a:ext cx="2103189" cy="24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1BDA4F2-E4FF-D3AE-93D8-33C8C75E165B}"/>
                  </a:ext>
                </a:extLst>
              </p14:cNvPr>
              <p14:cNvContentPartPr/>
              <p14:nvPr/>
            </p14:nvContentPartPr>
            <p14:xfrm>
              <a:off x="8579009" y="5076792"/>
              <a:ext cx="881115" cy="14242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1BDA4F2-E4FF-D3AE-93D8-33C8C75E16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61020" y="4378934"/>
                <a:ext cx="916734" cy="14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00A074-9B56-4007-7E55-119B36FD03F9}"/>
                  </a:ext>
                </a:extLst>
              </p14:cNvPr>
              <p14:cNvContentPartPr/>
              <p14:nvPr/>
            </p14:nvContentPartPr>
            <p14:xfrm>
              <a:off x="4837665" y="5547972"/>
              <a:ext cx="1040414" cy="32164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00A074-9B56-4007-7E55-119B36FD03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19671" y="5530460"/>
                <a:ext cx="1076042" cy="675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58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7140-AE66-3CC4-C8CC-F78297BF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Լաբորատորիայի </a:t>
            </a:r>
            <a:r>
              <a:rPr lang="en-US" sz="2800" dirty="0" err="1"/>
              <a:t>գաղափարը</a:t>
            </a:r>
            <a:r>
              <a:rPr lang="en-US" sz="2800" dirty="0"/>
              <a:t> և </a:t>
            </a:r>
            <a:r>
              <a:rPr lang="en-US" sz="2800" dirty="0" err="1"/>
              <a:t>կառուցվածքը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EDA1-1B7A-E2D1-5763-8D69DA8AA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1977թ. </a:t>
            </a:r>
            <a:r>
              <a:rPr lang="en-US" dirty="0" err="1"/>
              <a:t>առաջին</a:t>
            </a:r>
            <a:r>
              <a:rPr lang="en-US" dirty="0"/>
              <a:t> </a:t>
            </a:r>
            <a:r>
              <a:rPr lang="en-US" dirty="0" err="1"/>
              <a:t>անգամ</a:t>
            </a:r>
            <a:r>
              <a:rPr lang="en-US" dirty="0"/>
              <a:t> </a:t>
            </a:r>
            <a:r>
              <a:rPr lang="en-US" dirty="0" err="1"/>
              <a:t>պրոտեինի</a:t>
            </a:r>
            <a:r>
              <a:rPr lang="en-US" dirty="0"/>
              <a:t> </a:t>
            </a:r>
            <a:r>
              <a:rPr lang="en-US" dirty="0" err="1"/>
              <a:t>ատոմիստական</a:t>
            </a:r>
            <a:r>
              <a:rPr lang="en-US" dirty="0"/>
              <a:t> </a:t>
            </a:r>
            <a:r>
              <a:rPr lang="en-US" dirty="0" err="1"/>
              <a:t>սիմուլյացիա</a:t>
            </a:r>
            <a:r>
              <a:rPr lang="en-US" dirty="0"/>
              <a:t> (</a:t>
            </a:r>
            <a:r>
              <a:rPr lang="en-US" dirty="0" err="1"/>
              <a:t>պիկովայրկյան</a:t>
            </a:r>
            <a:r>
              <a:rPr lang="en-US" dirty="0"/>
              <a:t>)</a:t>
            </a:r>
          </a:p>
          <a:p>
            <a:r>
              <a:rPr lang="en-US" dirty="0"/>
              <a:t>1980-ականներ. </a:t>
            </a:r>
            <a:r>
              <a:rPr lang="en-US" dirty="0" err="1"/>
              <a:t>ստեղծվեցին</a:t>
            </a:r>
            <a:r>
              <a:rPr lang="en-US" dirty="0"/>
              <a:t> </a:t>
            </a:r>
            <a:r>
              <a:rPr lang="en-US" dirty="0" err="1"/>
              <a:t>հիմնական</a:t>
            </a:r>
            <a:r>
              <a:rPr lang="en-US" dirty="0"/>
              <a:t> </a:t>
            </a:r>
            <a:r>
              <a:rPr lang="en-US" dirty="0" err="1"/>
              <a:t>ուժադաշտերը</a:t>
            </a:r>
            <a:r>
              <a:rPr lang="en-US" dirty="0"/>
              <a:t> (AMBER, CHARMM,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2000-ականներ. </a:t>
            </a:r>
            <a:r>
              <a:rPr lang="en-US" dirty="0" err="1"/>
              <a:t>հաշվողական</a:t>
            </a:r>
            <a:r>
              <a:rPr lang="en-US" dirty="0"/>
              <a:t> </a:t>
            </a:r>
            <a:r>
              <a:rPr lang="en-US" dirty="0" err="1"/>
              <a:t>ռեսուրսների</a:t>
            </a:r>
            <a:r>
              <a:rPr lang="en-US" dirty="0"/>
              <a:t> </a:t>
            </a:r>
            <a:r>
              <a:rPr lang="en-US" dirty="0" err="1"/>
              <a:t>զարգացման</a:t>
            </a:r>
            <a:r>
              <a:rPr lang="en-US" dirty="0"/>
              <a:t> </a:t>
            </a:r>
            <a:r>
              <a:rPr lang="en-US" dirty="0" err="1"/>
              <a:t>զուգընթաց</a:t>
            </a:r>
            <a:r>
              <a:rPr lang="en-US" dirty="0"/>
              <a:t> </a:t>
            </a:r>
            <a:r>
              <a:rPr lang="en-US" dirty="0" err="1"/>
              <a:t>նվ</a:t>
            </a:r>
            <a:r>
              <a:rPr lang="en-US" dirty="0"/>
              <a:t> </a:t>
            </a:r>
            <a:r>
              <a:rPr lang="en-US" dirty="0" err="1"/>
              <a:t>սիմուլյացիաներ</a:t>
            </a:r>
            <a:endParaRPr lang="en-US" dirty="0"/>
          </a:p>
          <a:p>
            <a:r>
              <a:rPr lang="en-US" dirty="0"/>
              <a:t>2010-ականներ. Մոլեկուլային </a:t>
            </a:r>
            <a:r>
              <a:rPr lang="en-US" dirty="0" err="1"/>
              <a:t>դինամիկան</a:t>
            </a:r>
            <a:r>
              <a:rPr lang="en-US" dirty="0"/>
              <a:t> </a:t>
            </a:r>
            <a:r>
              <a:rPr lang="en-US" dirty="0" err="1"/>
              <a:t>լայն</a:t>
            </a:r>
            <a:r>
              <a:rPr lang="en-US" dirty="0"/>
              <a:t> </a:t>
            </a:r>
            <a:r>
              <a:rPr lang="en-US" dirty="0" err="1"/>
              <a:t>կիրառում</a:t>
            </a:r>
            <a:r>
              <a:rPr lang="en-US" dirty="0"/>
              <a:t> </a:t>
            </a:r>
            <a:r>
              <a:rPr lang="en-US" dirty="0" err="1"/>
              <a:t>գտավ</a:t>
            </a:r>
            <a:r>
              <a:rPr lang="en-US" dirty="0"/>
              <a:t> </a:t>
            </a:r>
            <a:r>
              <a:rPr lang="en-US" dirty="0" err="1"/>
              <a:t>դեղագործական</a:t>
            </a:r>
            <a:r>
              <a:rPr lang="en-US" dirty="0"/>
              <a:t> </a:t>
            </a:r>
            <a:r>
              <a:rPr lang="en-US" dirty="0" err="1"/>
              <a:t>մեծ</a:t>
            </a:r>
            <a:r>
              <a:rPr lang="en-US" dirty="0"/>
              <a:t> </a:t>
            </a:r>
            <a:r>
              <a:rPr lang="en-US" dirty="0" err="1"/>
              <a:t>ընկերություններում</a:t>
            </a:r>
            <a:endParaRPr lang="en-US" dirty="0"/>
          </a:p>
          <a:p>
            <a:r>
              <a:rPr lang="en-US" dirty="0"/>
              <a:t>2020-ականներ. ԱԲ-ի </a:t>
            </a:r>
            <a:r>
              <a:rPr lang="en-US" dirty="0" err="1"/>
              <a:t>կիրառում</a:t>
            </a:r>
            <a:r>
              <a:rPr lang="en-US" dirty="0"/>
              <a:t> ՄԴ-</a:t>
            </a:r>
            <a:r>
              <a:rPr lang="en-US" dirty="0" err="1"/>
              <a:t>ում</a:t>
            </a:r>
            <a:r>
              <a:rPr lang="en-US" dirty="0"/>
              <a:t>, </a:t>
            </a:r>
            <a:r>
              <a:rPr lang="en-US" dirty="0" err="1"/>
              <a:t>կիրառության</a:t>
            </a:r>
            <a:r>
              <a:rPr lang="en-US" dirty="0"/>
              <a:t> </a:t>
            </a:r>
            <a:r>
              <a:rPr lang="en-US" dirty="0" err="1"/>
              <a:t>ընդլայնում</a:t>
            </a:r>
            <a:r>
              <a:rPr lang="en-US" dirty="0"/>
              <a:t>, Alphafold2-ի </a:t>
            </a:r>
            <a:r>
              <a:rPr lang="en-US" dirty="0" err="1"/>
              <a:t>ստեղծում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9217D-2729-F29F-C9CD-EF6F017B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4941-549E-41CF-8D0B-26519661BD1C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BCCAB-E710-8F85-1BFA-8EC71CF1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8345E-76A6-8BDF-82C1-4116D820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40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C2913-ED52-099C-EFC5-79BDD42CE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51E6A26-787F-5866-6B21-0D3EABA3E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53" y="3610726"/>
            <a:ext cx="8260936" cy="274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92337-E884-7567-C124-27012BAF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8C658-A573-E13C-E5EC-0CFE0A40F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ԵՊՀ </a:t>
            </a:r>
            <a:r>
              <a:rPr lang="en-US" sz="2400" dirty="0" err="1"/>
              <a:t>կենսաբանության</a:t>
            </a:r>
            <a:r>
              <a:rPr lang="en-US" sz="2400" dirty="0"/>
              <a:t> </a:t>
            </a:r>
            <a:r>
              <a:rPr lang="en-US" sz="2400" dirty="0" err="1"/>
              <a:t>ֆակուլտետի</a:t>
            </a:r>
            <a:r>
              <a:rPr lang="en-US" sz="2400" dirty="0"/>
              <a:t> </a:t>
            </a:r>
            <a:r>
              <a:rPr lang="en-US" sz="2400" dirty="0" err="1"/>
              <a:t>հետ</a:t>
            </a:r>
            <a:r>
              <a:rPr lang="en-US" sz="2400" dirty="0"/>
              <a:t> </a:t>
            </a:r>
            <a:r>
              <a:rPr lang="en-US" sz="2400" dirty="0" err="1"/>
              <a:t>համագործակցություն</a:t>
            </a:r>
            <a:endParaRPr lang="en-US" sz="2400" dirty="0"/>
          </a:p>
          <a:p>
            <a:pPr marL="0" indent="0">
              <a:buNone/>
            </a:pPr>
            <a:r>
              <a:rPr lang="en-US"/>
              <a:t>ACS Omega (Q1)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31E5-36A5-777D-E03A-4185C05C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D964A-BB3C-13A2-B97B-EDD8528E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1E3A1-1758-18FA-7114-5ADC98F9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7D68B4-CF1E-4C7B-AFB0-C29F639A26F8}"/>
              </a:ext>
            </a:extLst>
          </p:cNvPr>
          <p:cNvSpPr txBox="1"/>
          <p:nvPr/>
        </p:nvSpPr>
        <p:spPr>
          <a:xfrm>
            <a:off x="1210653" y="1410055"/>
            <a:ext cx="39025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Գրախոսության</a:t>
            </a:r>
            <a:r>
              <a:rPr lang="en-US" dirty="0"/>
              <a:t> </a:t>
            </a:r>
            <a:r>
              <a:rPr lang="en-US" dirty="0" err="1"/>
              <a:t>փուլում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2F4656-177D-1833-6188-4F4C3EE07782}"/>
                  </a:ext>
                </a:extLst>
              </p14:cNvPr>
              <p14:cNvContentPartPr/>
              <p14:nvPr/>
            </p14:nvContentPartPr>
            <p14:xfrm>
              <a:off x="3061130" y="1621531"/>
              <a:ext cx="14242" cy="14242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2F4656-177D-1833-6188-4F4C3EE077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9030" y="909431"/>
                <a:ext cx="1424200" cy="14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402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3F38D-7E17-17B4-6A11-8B1A79AA7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B440-A8DC-7A89-35D0-24E8390C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B1E7-A867-E6AA-52A8-FE487E977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425C3-17AB-A935-EBC4-662939A1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9955-634D-4DB4-8313-B5A0189B0473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4ED07-26CD-38AD-B58E-B0AE823C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25A47-0A92-0794-439F-06988F2B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EAF6D-D11E-0BA3-B122-02064E82BDD8}"/>
              </a:ext>
            </a:extLst>
          </p:cNvPr>
          <p:cNvSpPr txBox="1"/>
          <p:nvPr/>
        </p:nvSpPr>
        <p:spPr>
          <a:xfrm>
            <a:off x="1210653" y="1410055"/>
            <a:ext cx="39025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Պատրաստման</a:t>
            </a:r>
            <a:r>
              <a:rPr lang="en-US" dirty="0"/>
              <a:t> </a:t>
            </a:r>
            <a:r>
              <a:rPr lang="en-US" dirty="0" err="1"/>
              <a:t>փուլում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5BB3BA-81DC-FD60-5E83-400501605198}"/>
                  </a:ext>
                </a:extLst>
              </p14:cNvPr>
              <p14:cNvContentPartPr/>
              <p14:nvPr/>
            </p14:nvContentPartPr>
            <p14:xfrm>
              <a:off x="3061130" y="1621531"/>
              <a:ext cx="14242" cy="14242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5BB3BA-81DC-FD60-5E83-4005016051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030" y="909431"/>
                <a:ext cx="1424200" cy="14242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33CCDE36-AAF7-E257-16E8-A52830B4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05" y="2056954"/>
            <a:ext cx="7911981" cy="36627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93468D8-CA7B-D935-A4A6-1CA4FF877E8F}"/>
                  </a:ext>
                </a:extLst>
              </p14:cNvPr>
              <p14:cNvContentPartPr/>
              <p14:nvPr/>
            </p14:nvContentPartPr>
            <p14:xfrm>
              <a:off x="2032185" y="5109840"/>
              <a:ext cx="1666755" cy="14242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93468D8-CA7B-D935-A4A6-1CA4FF877E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4549" y="5081926"/>
                <a:ext cx="1702386" cy="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62C318F-A54A-E03B-83CD-6E903ED4F764}"/>
                  </a:ext>
                </a:extLst>
              </p14:cNvPr>
              <p14:cNvContentPartPr/>
              <p14:nvPr/>
            </p14:nvContentPartPr>
            <p14:xfrm>
              <a:off x="3952818" y="5082529"/>
              <a:ext cx="1684137" cy="14242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62C318F-A54A-E03B-83CD-6E903ED4F7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5181" y="5062183"/>
                <a:ext cx="1719771" cy="5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82DC9BE-E3F3-6D4C-D327-3C9BAD0CC4FA}"/>
                  </a:ext>
                </a:extLst>
              </p14:cNvPr>
              <p14:cNvContentPartPr/>
              <p14:nvPr/>
            </p14:nvContentPartPr>
            <p14:xfrm>
              <a:off x="5843409" y="5058710"/>
              <a:ext cx="1812966" cy="14242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82DC9BE-E3F3-6D4C-D327-3C9BAD0CC4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25772" y="5024800"/>
                <a:ext cx="1848599" cy="81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340308-72E2-9F4F-6074-9E1BFE950A8F}"/>
                  </a:ext>
                </a:extLst>
              </p14:cNvPr>
              <p14:cNvContentPartPr/>
              <p14:nvPr/>
            </p14:nvContentPartPr>
            <p14:xfrm>
              <a:off x="8006508" y="5061101"/>
              <a:ext cx="1151526" cy="14242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340308-72E2-9F4F-6074-9E1BFE950A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88875" y="5041855"/>
                <a:ext cx="1187151" cy="52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078C96A-6261-1B37-B78A-A23D1F3ACE54}"/>
                  </a:ext>
                </a:extLst>
              </p14:cNvPr>
              <p14:cNvContentPartPr/>
              <p14:nvPr/>
            </p14:nvContentPartPr>
            <p14:xfrm>
              <a:off x="3604978" y="5621809"/>
              <a:ext cx="688395" cy="1424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078C96A-6261-1B37-B78A-A23D1F3ACE5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6985" y="5557073"/>
                <a:ext cx="724020" cy="142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842E2D-7374-3CB1-C089-E9E243E68F6E}"/>
                  </a:ext>
                </a:extLst>
              </p14:cNvPr>
              <p14:cNvContentPartPr/>
              <p14:nvPr/>
            </p14:nvContentPartPr>
            <p14:xfrm>
              <a:off x="5343791" y="5617803"/>
              <a:ext cx="1946657" cy="1424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842E2D-7374-3CB1-C089-E9E243E68F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26153" y="5598418"/>
                <a:ext cx="1982293" cy="534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983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B31E-F544-3961-E231-F0E8C069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3E78-D34C-E073-BF74-37D5BE8D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B476-74E5-41C8-B7FE-B2258A450E32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EA78-8ADF-CD86-E03C-67525D38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CDF53-5642-BF64-71A8-C1EE7771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B9463-6300-EFBB-FF6C-AAC3274700E7}"/>
              </a:ext>
            </a:extLst>
          </p:cNvPr>
          <p:cNvSpPr txBox="1"/>
          <p:nvPr/>
        </p:nvSpPr>
        <p:spPr>
          <a:xfrm>
            <a:off x="1210653" y="1410055"/>
            <a:ext cx="39025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Պատրաստման</a:t>
            </a:r>
            <a:r>
              <a:rPr lang="en-US" dirty="0"/>
              <a:t> </a:t>
            </a:r>
            <a:r>
              <a:rPr lang="en-US" dirty="0" err="1"/>
              <a:t>փուլում</a:t>
            </a:r>
          </a:p>
        </p:txBody>
      </p:sp>
      <p:pic>
        <p:nvPicPr>
          <p:cNvPr id="14" name="Content Placeholder 13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444EB39B-3EA8-B728-10DC-D883B3ED8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689" y="2714114"/>
            <a:ext cx="10168128" cy="18546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B2939FA-CCE1-11BB-3E2A-D893B2138A98}"/>
                  </a:ext>
                </a:extLst>
              </p14:cNvPr>
              <p14:cNvContentPartPr/>
              <p14:nvPr/>
            </p14:nvContentPartPr>
            <p14:xfrm>
              <a:off x="7045550" y="4437860"/>
              <a:ext cx="2501045" cy="14242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B2939FA-CCE1-11BB-3E2A-D893B2138A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7552" y="4388013"/>
                <a:ext cx="2536682" cy="1149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4476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DA301-4764-8393-BB25-88518E913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5B1A-DE45-5376-ADC7-3FD0CECE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Հրատարակումներ</a:t>
            </a:r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99ACD-B992-0B0C-3D8F-2D236015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9B476-74E5-41C8-B7FE-B2258A450E32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B3E98-4DE2-ACE6-ED15-AE00F7B4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7FA7-7B19-DA76-C4B4-6EA9BCDF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24E47-84AB-CE95-33D5-AA9248B1E716}"/>
              </a:ext>
            </a:extLst>
          </p:cNvPr>
          <p:cNvSpPr txBox="1"/>
          <p:nvPr/>
        </p:nvSpPr>
        <p:spPr>
          <a:xfrm>
            <a:off x="1210653" y="1410055"/>
            <a:ext cx="39025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Պատրաստման</a:t>
            </a:r>
            <a:r>
              <a:rPr lang="en-US" dirty="0"/>
              <a:t> </a:t>
            </a:r>
            <a:r>
              <a:rPr lang="en-US" dirty="0" err="1"/>
              <a:t>փուլում</a:t>
            </a:r>
          </a:p>
        </p:txBody>
      </p:sp>
      <p:pic>
        <p:nvPicPr>
          <p:cNvPr id="8" name="Content Placeholder 7" descr="A close-up of a sign&#10;&#10;AI-generated content may be incorrect.">
            <a:extLst>
              <a:ext uri="{FF2B5EF4-FFF2-40B4-BE49-F238E27FC236}">
                <a16:creationId xmlns:a16="http://schemas.microsoft.com/office/drawing/2014/main" id="{0649E42B-B63B-C5DA-24DD-D7DB13D3C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089" y="2218944"/>
            <a:ext cx="8208032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02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4583-AB08-216B-CFF1-5600C5C5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Գործուղումներ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9DFD0-3D3D-8F9D-0239-F5333203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“PUCHIK: A Python package to analyze aspherical nanoparticles”, APS 2025, Anaheim, USA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“Cross-Linking Effects on Mixed Surfactant Micelles”, FEBS </a:t>
            </a:r>
            <a:r>
              <a:rPr lang="en-US" dirty="0" err="1">
                <a:ea typeface="+mn-lt"/>
                <a:cs typeface="+mn-lt"/>
              </a:rPr>
              <a:t>Biointerface</a:t>
            </a:r>
            <a:r>
              <a:rPr lang="en-US" dirty="0">
                <a:ea typeface="+mn-lt"/>
                <a:cs typeface="+mn-lt"/>
              </a:rPr>
              <a:t> 2025, Saint Feliu de </a:t>
            </a:r>
            <a:r>
              <a:rPr lang="en-US" dirty="0" err="1">
                <a:ea typeface="+mn-lt"/>
                <a:cs typeface="+mn-lt"/>
              </a:rPr>
              <a:t>Guíxols</a:t>
            </a:r>
            <a:r>
              <a:rPr lang="en-US" dirty="0">
                <a:ea typeface="+mn-lt"/>
                <a:cs typeface="+mn-lt"/>
              </a:rPr>
              <a:t>, Spain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8423F-FE8B-B0A4-7882-90279B2B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A92-4570-49F8-A51B-22E55A9156C8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C2EA2-9CD8-FED6-2C00-DA7C845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D8E2F-810F-0341-425A-1C81EC9C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B70FF-81D8-DCAB-3CA4-4904F25990D8}"/>
              </a:ext>
            </a:extLst>
          </p:cNvPr>
          <p:cNvSpPr txBox="1"/>
          <p:nvPr/>
        </p:nvSpPr>
        <p:spPr>
          <a:xfrm>
            <a:off x="1210653" y="1410055"/>
            <a:ext cx="39025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Գիտաժողովներ</a:t>
            </a:r>
          </a:p>
        </p:txBody>
      </p:sp>
    </p:spTree>
    <p:extLst>
      <p:ext uri="{BB962C8B-B14F-4D97-AF65-F5344CB8AC3E}">
        <p14:creationId xmlns:p14="http://schemas.microsoft.com/office/powerpoint/2010/main" val="1087798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4583-AB08-216B-CFF1-5600C5C5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Գործուղումներ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9DFD0-3D3D-8F9D-0239-F5333203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/>
              <a:t>Սվետլանա</a:t>
            </a:r>
            <a:r>
              <a:rPr lang="en-US" dirty="0"/>
              <a:t> Ալավերդյան, </a:t>
            </a:r>
            <a:r>
              <a:rPr lang="en-US" dirty="0" err="1"/>
              <a:t>այց</a:t>
            </a:r>
            <a:r>
              <a:rPr lang="en-US" dirty="0"/>
              <a:t> Պրոֆեսոր Պատրիկ Ֆուչի </a:t>
            </a:r>
            <a:r>
              <a:rPr lang="en-US" dirty="0" err="1"/>
              <a:t>լաբորատորիա</a:t>
            </a:r>
            <a:r>
              <a:rPr lang="en-US" dirty="0"/>
              <a:t> </a:t>
            </a:r>
            <a:r>
              <a:rPr lang="en-US" dirty="0" err="1"/>
              <a:t>համագործակցության</a:t>
            </a:r>
            <a:r>
              <a:rPr lang="en-US" dirty="0"/>
              <a:t> </a:t>
            </a:r>
            <a:r>
              <a:rPr lang="en-US" dirty="0" err="1"/>
              <a:t>շրջանակներում</a:t>
            </a:r>
            <a:r>
              <a:rPr lang="en-US" dirty="0"/>
              <a:t>, 2025, </a:t>
            </a:r>
            <a:r>
              <a:rPr lang="en-US" dirty="0" err="1"/>
              <a:t>Սորբոն</a:t>
            </a:r>
            <a:r>
              <a:rPr lang="en-US" dirty="0"/>
              <a:t>, </a:t>
            </a:r>
            <a:r>
              <a:rPr lang="en-US" dirty="0" err="1"/>
              <a:t>Ֆրանսիա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Ղեկավար Քրիս Լորենցի </a:t>
            </a:r>
            <a:r>
              <a:rPr lang="en-US" dirty="0" err="1"/>
              <a:t>առաջին</a:t>
            </a:r>
            <a:r>
              <a:rPr lang="en-US" dirty="0"/>
              <a:t> </a:t>
            </a:r>
            <a:r>
              <a:rPr lang="en-US" dirty="0" err="1"/>
              <a:t>այցը</a:t>
            </a:r>
            <a:r>
              <a:rPr lang="en-US" dirty="0"/>
              <a:t> Հայաստան, 2025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Ղեկավարի </a:t>
            </a:r>
            <a:r>
              <a:rPr lang="en-US" dirty="0" err="1"/>
              <a:t>հերթական</a:t>
            </a:r>
            <a:r>
              <a:rPr lang="en-US" dirty="0"/>
              <a:t> </a:t>
            </a:r>
            <a:r>
              <a:rPr lang="en-US" dirty="0" err="1"/>
              <a:t>այցը</a:t>
            </a:r>
            <a:r>
              <a:rPr lang="en-US" dirty="0"/>
              <a:t>՝ </a:t>
            </a:r>
            <a:r>
              <a:rPr lang="en-US" dirty="0" err="1"/>
              <a:t>մայիսի</a:t>
            </a:r>
            <a:r>
              <a:rPr lang="en-US" dirty="0"/>
              <a:t> 22, 2026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8423F-FE8B-B0A4-7882-90279B2B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A92-4570-49F8-A51B-22E55A9156C8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C2EA2-9CD8-FED6-2C00-DA7C845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D8E2F-810F-0341-425A-1C81EC9C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B70FF-81D8-DCAB-3CA4-4904F25990D8}"/>
              </a:ext>
            </a:extLst>
          </p:cNvPr>
          <p:cNvSpPr txBox="1"/>
          <p:nvPr/>
        </p:nvSpPr>
        <p:spPr>
          <a:xfrm>
            <a:off x="1210653" y="1410055"/>
            <a:ext cx="39025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Այլ</a:t>
            </a:r>
            <a:r>
              <a:rPr lang="en-US" dirty="0"/>
              <a:t> </a:t>
            </a:r>
            <a:r>
              <a:rPr lang="en-US" dirty="0" err="1"/>
              <a:t>այցելություններ</a:t>
            </a:r>
          </a:p>
        </p:txBody>
      </p:sp>
    </p:spTree>
    <p:extLst>
      <p:ext uri="{BB962C8B-B14F-4D97-AF65-F5344CB8AC3E}">
        <p14:creationId xmlns:p14="http://schemas.microsoft.com/office/powerpoint/2010/main" val="2524502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CA07DB-29A7-B1DA-46D7-C5F57A84D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78688" y="275908"/>
            <a:ext cx="9636845" cy="6262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628B3-DF41-F50B-65FB-74B760FE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Ճանապարհային</a:t>
            </a:r>
            <a:r>
              <a:rPr lang="en-US" dirty="0"/>
              <a:t> </a:t>
            </a:r>
            <a:r>
              <a:rPr lang="en-US" dirty="0" err="1"/>
              <a:t>քարտեզ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ADC08-A773-11DF-A4FB-C2EEF403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9F3-C312-4298-BDB5-E9A6F180E6A2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5F066-D88B-789C-DA30-5BECABD4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98D9C-00EB-3E79-16A5-D4ACE63E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93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869B-19B3-8A67-910A-95BA41B8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Ճանապարհային</a:t>
            </a:r>
            <a:r>
              <a:rPr lang="en-US" dirty="0"/>
              <a:t> </a:t>
            </a:r>
            <a:r>
              <a:rPr lang="en-US" dirty="0" err="1"/>
              <a:t>քարտեզ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7DD9-619A-737A-5313-6377A6A53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Այց Միացյալ Թագավորություններ, </a:t>
            </a:r>
            <a:r>
              <a:rPr lang="en-US" dirty="0" err="1"/>
              <a:t>հուլիս</a:t>
            </a:r>
            <a:r>
              <a:rPr lang="en-US" dirty="0"/>
              <a:t>, 2026թ</a:t>
            </a:r>
          </a:p>
          <a:p>
            <a:pPr marL="457200" indent="-457200"/>
            <a:r>
              <a:rPr lang="en-US" dirty="0" err="1"/>
              <a:t>Ծանոթություններ</a:t>
            </a:r>
            <a:r>
              <a:rPr lang="en-US" dirty="0"/>
              <a:t> ՄԹ </a:t>
            </a:r>
            <a:r>
              <a:rPr lang="en-US" dirty="0" err="1"/>
              <a:t>տարածքում</a:t>
            </a:r>
            <a:r>
              <a:rPr lang="en-US" dirty="0"/>
              <a:t> </a:t>
            </a:r>
            <a:r>
              <a:rPr lang="en-US" dirty="0" err="1"/>
              <a:t>գործող</a:t>
            </a:r>
            <a:r>
              <a:rPr lang="en-US" dirty="0"/>
              <a:t> ՓՄՁ և </a:t>
            </a:r>
            <a:r>
              <a:rPr lang="en-US" dirty="0" err="1"/>
              <a:t>ստարտափների</a:t>
            </a:r>
            <a:r>
              <a:rPr lang="en-US" dirty="0"/>
              <a:t> </a:t>
            </a:r>
            <a:r>
              <a:rPr lang="en-US" dirty="0" err="1"/>
              <a:t>հետ</a:t>
            </a:r>
            <a:endParaRPr lang="en-US" dirty="0"/>
          </a:p>
          <a:p>
            <a:pPr marL="457200" indent="-457200"/>
            <a:r>
              <a:rPr lang="en-US" dirty="0"/>
              <a:t>33  </a:t>
            </a:r>
            <a:r>
              <a:rPr lang="en-US" dirty="0" err="1"/>
              <a:t>գտնված</a:t>
            </a:r>
            <a:r>
              <a:rPr lang="en-US" dirty="0"/>
              <a:t> </a:t>
            </a:r>
            <a:r>
              <a:rPr lang="en-US" dirty="0" err="1"/>
              <a:t>կազմակերպություն</a:t>
            </a:r>
            <a:endParaRPr lang="en-US" dirty="0"/>
          </a:p>
          <a:p>
            <a:pPr marL="457200" indent="-457200"/>
            <a:r>
              <a:rPr lang="en-US" dirty="0"/>
              <a:t>12-ը ՄԹ «</a:t>
            </a:r>
            <a:r>
              <a:rPr lang="en-US" dirty="0" err="1"/>
              <a:t>ոսկե</a:t>
            </a:r>
            <a:r>
              <a:rPr lang="en-US" dirty="0"/>
              <a:t> </a:t>
            </a:r>
            <a:r>
              <a:rPr lang="en-US" dirty="0" err="1"/>
              <a:t>եռանկյունու</a:t>
            </a:r>
            <a:r>
              <a:rPr lang="en-US" dirty="0"/>
              <a:t>» </a:t>
            </a:r>
            <a:r>
              <a:rPr lang="en-US" dirty="0" err="1"/>
              <a:t>սահմաններում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72B78-79D0-9A0A-B5D3-23F6AFE8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6227-7AB6-4DA2-A0D8-FAF14670D1E9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9AA4-2E5D-4977-F16D-E9F0F3F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E07C8-2166-52ED-3883-4DEFA0AA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20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11A6-9147-2B0E-641A-9E40DFA2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anchor="t">
            <a:normAutofit/>
          </a:bodyPr>
          <a:lstStyle/>
          <a:p>
            <a:r>
              <a:rPr lang="en-US" sz="1900" err="1"/>
              <a:t>Ճանապարհային</a:t>
            </a:r>
            <a:r>
              <a:rPr lang="en-US" sz="1900"/>
              <a:t> </a:t>
            </a:r>
            <a:r>
              <a:rPr lang="en-US" sz="1900" err="1"/>
              <a:t>քարտեզ</a:t>
            </a:r>
          </a:p>
        </p:txBody>
      </p:sp>
      <p:pic>
        <p:nvPicPr>
          <p:cNvPr id="7" name="Content Placeholder 6" descr="A map of england with cities&#10;&#10;AI-generated content may be incorrect.">
            <a:extLst>
              <a:ext uri="{FF2B5EF4-FFF2-40B4-BE49-F238E27FC236}">
                <a16:creationId xmlns:a16="http://schemas.microsoft.com/office/drawing/2014/main" id="{D5314806-BC88-9B29-5462-5CFC226752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4965192" y="1229320"/>
            <a:ext cx="6729984" cy="4509087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4AD15E2-19A5-3FE8-0587-D60B6BE9E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Golden Triangle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0F88E-040E-143E-E1EE-9C2AA0A8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3C7E82A-0D3E-400B-BF34-199C95201EBC}" type="datetime1">
              <a:pPr>
                <a:spcAft>
                  <a:spcPts val="600"/>
                </a:spcAft>
              </a:pPr>
              <a:t>5/15/2026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9615106-5F88-B4B2-95E4-FF7DC2EC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4440D-C44D-521A-5852-BC5DD18D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9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E85E-879E-E248-B570-8E6F92FD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Կա</a:t>
            </a:r>
            <a:r>
              <a:rPr lang="en-US" dirty="0"/>
              <a:t>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EF02-88C1-5A37-5EAB-3E81775C5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Էլ</a:t>
            </a:r>
            <a:r>
              <a:rPr lang="en-US" dirty="0">
                <a:ea typeface="+mn-lt"/>
                <a:cs typeface="+mn-lt"/>
              </a:rPr>
              <a:t>․ </a:t>
            </a:r>
            <a:r>
              <a:rPr lang="en-US" dirty="0" err="1">
                <a:ea typeface="+mn-lt"/>
                <a:cs typeface="+mn-lt"/>
              </a:rPr>
              <a:t>փոստ</a:t>
            </a:r>
            <a:r>
              <a:rPr lang="en-US" dirty="0">
                <a:ea typeface="+mn-lt"/>
                <a:cs typeface="+mn-lt"/>
              </a:rPr>
              <a:t>։ </a:t>
            </a:r>
            <a:r>
              <a:rPr lang="en-US" dirty="0">
                <a:ea typeface="+mn-lt"/>
                <a:cs typeface="+mn-lt"/>
                <a:hlinkClick r:id="rId2"/>
              </a:rPr>
              <a:t>hrachishkhanyan@gmail.com</a:t>
            </a:r>
            <a:endParaRPr lang="en-US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              </a:t>
            </a:r>
            <a:r>
              <a:rPr lang="en-US" dirty="0">
                <a:ea typeface="+mn-lt"/>
                <a:cs typeface="+mn-lt"/>
                <a:hlinkClick r:id="rId3"/>
              </a:rPr>
              <a:t>contact@cmellab.com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Linkedin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>
                <a:ea typeface="+mn-lt"/>
                <a:cs typeface="+mn-lt"/>
                <a:hlinkClick r:id="rId4"/>
              </a:rPr>
              <a:t>https://www.linkedin.com/in/hrachya-ishkhanyan/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Հետևեք</a:t>
            </a:r>
            <a:r>
              <a:rPr lang="en-US" dirty="0">
                <a:ea typeface="+mn-lt"/>
                <a:cs typeface="+mn-lt"/>
              </a:rPr>
              <a:t> CMEL-</a:t>
            </a:r>
            <a:r>
              <a:rPr lang="en-US" dirty="0" err="1">
                <a:ea typeface="+mn-lt"/>
                <a:cs typeface="+mn-lt"/>
              </a:rPr>
              <a:t>ին</a:t>
            </a:r>
            <a:r>
              <a:rPr lang="en-US" dirty="0">
                <a:ea typeface="+mn-lt"/>
                <a:cs typeface="+mn-lt"/>
              </a:rPr>
              <a:t>`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5"/>
              </a:rPr>
              <a:t>https://www.linkedin.com/company/cmel</a:t>
            </a:r>
            <a:endParaRPr lang="en-US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6"/>
              </a:rPr>
              <a:t>www.cmellab.com</a:t>
            </a:r>
            <a:endParaRPr lang="en-US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133D8-A70F-4D52-FAC4-59858A60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C288-5A1D-4628-B51C-D24B156403A8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81D6-4029-538C-4200-7F722EFE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91AF-1D1B-188F-D9BE-E1717592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6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AA21-91EF-F9A7-198B-5AB64173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lnSpc>
                <a:spcPct val="110000"/>
              </a:lnSpc>
              <a:spcBef>
                <a:spcPts val="1000"/>
              </a:spcBef>
            </a:pPr>
            <a:r>
              <a:rPr lang="en-US" sz="2800" dirty="0"/>
              <a:t>Լաբորատորիայի </a:t>
            </a:r>
            <a:r>
              <a:rPr lang="en-US" sz="2800" dirty="0" err="1"/>
              <a:t>գաղափարը</a:t>
            </a:r>
            <a:r>
              <a:rPr lang="en-US" sz="2800" dirty="0"/>
              <a:t> և </a:t>
            </a:r>
            <a:r>
              <a:rPr lang="en-US" sz="2800" dirty="0" err="1"/>
              <a:t>կառուցվածքը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CE90-49CF-1FB2-9601-6765043FE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Խնդիրը</a:t>
            </a:r>
            <a:r>
              <a:rPr lang="en-US" dirty="0"/>
              <a:t>՝</a:t>
            </a:r>
          </a:p>
          <a:p>
            <a:r>
              <a:rPr lang="en-US" dirty="0" err="1"/>
              <a:t>Դեղագործական</a:t>
            </a:r>
            <a:r>
              <a:rPr lang="en-US" dirty="0"/>
              <a:t> և </a:t>
            </a:r>
            <a:r>
              <a:rPr lang="en-US" dirty="0" err="1"/>
              <a:t>նյութագիտական</a:t>
            </a:r>
            <a:r>
              <a:rPr lang="en-US" dirty="0"/>
              <a:t> </a:t>
            </a:r>
            <a:r>
              <a:rPr lang="en-US" dirty="0" err="1"/>
              <a:t>լաբորատորիաները</a:t>
            </a:r>
            <a:r>
              <a:rPr lang="en-US" dirty="0"/>
              <a:t> </a:t>
            </a:r>
            <a:r>
              <a:rPr lang="en-US" dirty="0" err="1"/>
              <a:t>հաճախ</a:t>
            </a:r>
            <a:r>
              <a:rPr lang="en-US" dirty="0"/>
              <a:t> </a:t>
            </a:r>
            <a:r>
              <a:rPr lang="en-US" dirty="0" err="1"/>
              <a:t>կարիք</a:t>
            </a:r>
            <a:r>
              <a:rPr lang="en-US" dirty="0"/>
              <a:t> 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/>
              <a:t>ունենում</a:t>
            </a:r>
            <a:r>
              <a:rPr lang="en-US" dirty="0"/>
              <a:t> </a:t>
            </a:r>
            <a:r>
              <a:rPr lang="en-US" dirty="0" err="1"/>
              <a:t>համակարգչային</a:t>
            </a:r>
            <a:r>
              <a:rPr lang="en-US" dirty="0"/>
              <a:t> </a:t>
            </a:r>
            <a:r>
              <a:rPr lang="en-US" dirty="0" err="1"/>
              <a:t>մոդելավորման</a:t>
            </a:r>
          </a:p>
          <a:p>
            <a:r>
              <a:rPr lang="en-US" dirty="0" err="1"/>
              <a:t>Հարկավոր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/>
              <a:t>մասնագետներ</a:t>
            </a:r>
            <a:r>
              <a:rPr lang="en-US" dirty="0"/>
              <a:t>, </a:t>
            </a:r>
            <a:r>
              <a:rPr lang="en-US" dirty="0" err="1"/>
              <a:t>հաշվողական</a:t>
            </a:r>
            <a:r>
              <a:rPr lang="en-US" dirty="0"/>
              <a:t> </a:t>
            </a:r>
            <a:r>
              <a:rPr lang="en-US" dirty="0" err="1"/>
              <a:t>ռեսուրսներ</a:t>
            </a:r>
          </a:p>
          <a:p>
            <a:r>
              <a:rPr lang="en-US" dirty="0" err="1"/>
              <a:t>Կապված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/>
              <a:t>ֆինանսական</a:t>
            </a:r>
            <a:r>
              <a:rPr lang="en-US" dirty="0"/>
              <a:t> </a:t>
            </a:r>
            <a:r>
              <a:rPr lang="en-US" dirty="0" err="1"/>
              <a:t>մեծ</a:t>
            </a:r>
            <a:r>
              <a:rPr lang="en-US" dirty="0"/>
              <a:t> </a:t>
            </a:r>
            <a:r>
              <a:rPr lang="en-US" dirty="0" err="1"/>
              <a:t>ծախսերի</a:t>
            </a:r>
            <a:r>
              <a:rPr lang="en-US" dirty="0"/>
              <a:t> </a:t>
            </a:r>
            <a:r>
              <a:rPr lang="en-US" dirty="0" err="1"/>
              <a:t>հետ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07ABA-5A54-FA55-8862-4519046B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AED-3BA0-4A6D-993A-7E2026AD6861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225C6-FDA0-BEC1-9007-C52990DF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BAB4A-BE62-932B-AB2E-B120DCEE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86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0EAC-DD20-41E7-D6B3-7FCBA355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Շնորհակալություն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8A405-4A38-D7A1-77A6-F44A8988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4551FB0-6BF7-4A91-BF9F-2F5B28E65C5D}" type="datetime1">
              <a:pPr>
                <a:spcAft>
                  <a:spcPts val="600"/>
                </a:spcAft>
              </a:pPr>
              <a:t>5/15/2026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376536D-3651-4B7E-67E5-5841FA00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206E-217C-D9D5-3EAF-5520628C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9AE0-4CFB-DA3E-4869-91C64804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Լաբորատորիայի </a:t>
            </a:r>
            <a:r>
              <a:rPr lang="en-US" sz="2800" dirty="0" err="1"/>
              <a:t>գաղափարը</a:t>
            </a:r>
            <a:r>
              <a:rPr lang="en-US" sz="2800" dirty="0"/>
              <a:t> և </a:t>
            </a:r>
            <a:r>
              <a:rPr lang="en-US" sz="2800" dirty="0" err="1"/>
              <a:t>կառուցվածքը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E826C-D461-CC21-458C-79C354A4F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Լաբի</a:t>
            </a:r>
            <a:r>
              <a:rPr lang="en-US" dirty="0"/>
              <a:t> </a:t>
            </a:r>
            <a:r>
              <a:rPr lang="en-US" dirty="0" err="1"/>
              <a:t>գաղափարը</a:t>
            </a:r>
            <a:r>
              <a:rPr lang="en-US" dirty="0"/>
              <a:t>՝</a:t>
            </a:r>
          </a:p>
          <a:p>
            <a:r>
              <a:rPr lang="en-US" dirty="0"/>
              <a:t>Առաջարկում </a:t>
            </a:r>
            <a:r>
              <a:rPr lang="en-US" dirty="0" err="1"/>
              <a:t>ենք</a:t>
            </a:r>
            <a:r>
              <a:rPr lang="en-US" dirty="0"/>
              <a:t> </a:t>
            </a:r>
            <a:r>
              <a:rPr lang="en-US" dirty="0" err="1"/>
              <a:t>մոդելավորումը</a:t>
            </a:r>
            <a:r>
              <a:rPr lang="en-US" dirty="0"/>
              <a:t>, </a:t>
            </a:r>
            <a:r>
              <a:rPr lang="en-US" dirty="0" err="1"/>
              <a:t>որպես</a:t>
            </a:r>
            <a:r>
              <a:rPr lang="en-US" dirty="0"/>
              <a:t> </a:t>
            </a:r>
            <a:r>
              <a:rPr lang="en-US" dirty="0" err="1"/>
              <a:t>ծառայություն</a:t>
            </a:r>
            <a:endParaRPr lang="en-US"/>
          </a:p>
          <a:p>
            <a:r>
              <a:rPr lang="en-US" dirty="0" err="1"/>
              <a:t>Կարճ</a:t>
            </a:r>
            <a:r>
              <a:rPr lang="en-US" dirty="0"/>
              <a:t> </a:t>
            </a:r>
            <a:r>
              <a:rPr lang="en-US" dirty="0" err="1"/>
              <a:t>ժամկետներում</a:t>
            </a:r>
            <a:r>
              <a:rPr lang="en-US" dirty="0"/>
              <a:t> </a:t>
            </a:r>
            <a:r>
              <a:rPr lang="en-US" dirty="0" err="1"/>
              <a:t>կատարում</a:t>
            </a:r>
            <a:r>
              <a:rPr lang="en-US" dirty="0"/>
              <a:t> </a:t>
            </a:r>
            <a:r>
              <a:rPr lang="en-US" dirty="0" err="1"/>
              <a:t>ենք</a:t>
            </a:r>
            <a:r>
              <a:rPr lang="en-US" dirty="0"/>
              <a:t> </a:t>
            </a:r>
            <a:r>
              <a:rPr lang="en-US" dirty="0" err="1"/>
              <a:t>համապատասխան</a:t>
            </a:r>
            <a:r>
              <a:rPr lang="en-US" dirty="0"/>
              <a:t> </a:t>
            </a:r>
            <a:r>
              <a:rPr lang="en-US" dirty="0" err="1"/>
              <a:t>սիմուլյացիաները</a:t>
            </a:r>
            <a:r>
              <a:rPr lang="en-US" dirty="0"/>
              <a:t> և </a:t>
            </a:r>
            <a:r>
              <a:rPr lang="en-US" dirty="0" err="1"/>
              <a:t>տվյալների</a:t>
            </a:r>
            <a:r>
              <a:rPr lang="en-US" dirty="0"/>
              <a:t> վերլուծություն</a:t>
            </a:r>
          </a:p>
          <a:p>
            <a:r>
              <a:rPr lang="en-US" dirty="0"/>
              <a:t>Առաջարկում </a:t>
            </a:r>
            <a:r>
              <a:rPr lang="en-US" dirty="0" err="1"/>
              <a:t>ենք</a:t>
            </a:r>
            <a:r>
              <a:rPr lang="en-US" dirty="0"/>
              <a:t> </a:t>
            </a:r>
            <a:r>
              <a:rPr lang="en-US" dirty="0" err="1"/>
              <a:t>կոնսուլտացիոն</a:t>
            </a:r>
            <a:r>
              <a:rPr lang="en-US" dirty="0"/>
              <a:t> </a:t>
            </a:r>
            <a:r>
              <a:rPr lang="en-US" dirty="0" err="1"/>
              <a:t>ծառայություններ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51610-C5C0-E2F1-177D-ADB4888E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FF4-5D01-41CD-A46A-65513E7AE01E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58FF-EF9C-1BFA-15B8-877EA0A0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E9AEB-AD9D-DC8F-09A2-CB094935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0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21048-414E-92D4-7AE6-297D647C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F1DA-31D1-E5D8-95CE-106BF705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Լաբորատորիայի </a:t>
            </a:r>
            <a:r>
              <a:rPr lang="en-US" sz="2800" dirty="0" err="1"/>
              <a:t>գաղափարը</a:t>
            </a:r>
            <a:r>
              <a:rPr lang="en-US" sz="2800" dirty="0"/>
              <a:t> և </a:t>
            </a:r>
            <a:r>
              <a:rPr lang="en-US" sz="2800" dirty="0" err="1"/>
              <a:t>կառուցվածքը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EC591-8FEB-D98D-78EB-ACBEE469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FF4-5D01-41CD-A46A-65513E7AE01E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6B17-4C9F-D5E4-AAC2-2B6DA233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7111C-68EE-F746-098B-3D91EA84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6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B71D1A-C867-9833-6F93-BADD1F741F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00470" y="1607678"/>
            <a:ext cx="6093979" cy="55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4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a beard and mustache&#10;&#10;AI-generated content may be incorrect.">
            <a:extLst>
              <a:ext uri="{FF2B5EF4-FFF2-40B4-BE49-F238E27FC236}">
                <a16:creationId xmlns:a16="http://schemas.microsoft.com/office/drawing/2014/main" id="{45C2277D-603D-94E0-D3FB-3B512F26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52" y="2171109"/>
            <a:ext cx="1769489" cy="1777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7C369-9D68-7AD7-77F5-A016D962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Թիմը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FBDED-464C-86DC-0306-8EED36E4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68E7-6EB2-4447-A0BF-23DEC6DE7EDF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777CD-5B08-B96C-5136-4A0791DB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7755" y="632492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0B34E-9BB4-AE1C-6C28-1CA74E8B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7</a:t>
            </a:fld>
            <a:endParaRPr lang="en-US" dirty="0"/>
          </a:p>
        </p:txBody>
      </p:sp>
      <p:pic>
        <p:nvPicPr>
          <p:cNvPr id="7" name="Picture 6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D3DD49E2-E0D9-6F7C-EA66-20A3F906E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36" y="2171663"/>
            <a:ext cx="1733453" cy="1764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293490-840F-8767-DBD7-62AE11989864}"/>
              </a:ext>
            </a:extLst>
          </p:cNvPr>
          <p:cNvSpPr txBox="1"/>
          <p:nvPr/>
        </p:nvSpPr>
        <p:spPr>
          <a:xfrm>
            <a:off x="548243" y="4096006"/>
            <a:ext cx="1711498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Պրոֆեսոր</a:t>
            </a:r>
          </a:p>
          <a:p>
            <a:pPr algn="ctr"/>
            <a:r>
              <a:rPr lang="en-US" dirty="0" err="1"/>
              <a:t>Քրիս</a:t>
            </a:r>
            <a:r>
              <a:rPr lang="en-US" dirty="0"/>
              <a:t> </a:t>
            </a:r>
            <a:r>
              <a:rPr lang="en-US" dirty="0" err="1"/>
              <a:t>Լորենց</a:t>
            </a:r>
          </a:p>
          <a:p>
            <a:pPr algn="ctr"/>
            <a:r>
              <a:rPr lang="en-US" i="1" dirty="0" err="1"/>
              <a:t>Ղեկավար</a:t>
            </a:r>
            <a:endParaRPr lang="en-US" i="1"/>
          </a:p>
          <a:p>
            <a:pPr algn="ctr"/>
            <a:r>
              <a:rPr lang="en-US" sz="1600" b="1"/>
              <a:t>King's </a:t>
            </a:r>
            <a:r>
              <a:rPr lang="en-US" sz="1600" b="1" dirty="0"/>
              <a:t>College London</a:t>
            </a:r>
            <a:endParaRPr 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043FA-7749-6D8F-C5F3-12D129180223}"/>
              </a:ext>
            </a:extLst>
          </p:cNvPr>
          <p:cNvSpPr txBox="1"/>
          <p:nvPr/>
        </p:nvSpPr>
        <p:spPr>
          <a:xfrm>
            <a:off x="2235543" y="4095535"/>
            <a:ext cx="19633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Հրաչյա</a:t>
            </a:r>
            <a:r>
              <a:rPr lang="en-US" dirty="0"/>
              <a:t> </a:t>
            </a:r>
            <a:r>
              <a:rPr lang="en-US" dirty="0" err="1"/>
              <a:t>Իշխանյան</a:t>
            </a:r>
          </a:p>
          <a:p>
            <a:pPr algn="ctr"/>
            <a:r>
              <a:rPr lang="en-US" i="1" err="1"/>
              <a:t>Համաղեկավար</a:t>
            </a:r>
            <a:endParaRPr lang="en-US" i="1"/>
          </a:p>
        </p:txBody>
      </p:sp>
      <p:pic>
        <p:nvPicPr>
          <p:cNvPr id="12" name="Picture 11" descr="A person in a suit&#10;&#10;AI-generated content may be incorrect.">
            <a:extLst>
              <a:ext uri="{FF2B5EF4-FFF2-40B4-BE49-F238E27FC236}">
                <a16:creationId xmlns:a16="http://schemas.microsoft.com/office/drawing/2014/main" id="{4163BFAB-5C29-7C96-E0C0-9A73226DF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644" y="616241"/>
            <a:ext cx="1733453" cy="1733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926CD5-6461-5454-3943-EE0008C2CAF0}"/>
              </a:ext>
            </a:extLst>
          </p:cNvPr>
          <p:cNvSpPr txBox="1"/>
          <p:nvPr/>
        </p:nvSpPr>
        <p:spPr>
          <a:xfrm>
            <a:off x="4873566" y="2466891"/>
            <a:ext cx="173335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Արմեն</a:t>
            </a:r>
            <a:r>
              <a:rPr lang="en-US" dirty="0"/>
              <a:t> Պողոսյան</a:t>
            </a:r>
          </a:p>
          <a:p>
            <a:pPr algn="ctr"/>
            <a:r>
              <a:rPr lang="en-US" i="1" dirty="0" err="1"/>
              <a:t>Ավագ</a:t>
            </a:r>
            <a:r>
              <a:rPr lang="en-US" i="1" dirty="0"/>
              <a:t> </a:t>
            </a:r>
          </a:p>
          <a:p>
            <a:pPr algn="ctr"/>
            <a:r>
              <a:rPr lang="en-US" i="1" dirty="0" err="1"/>
              <a:t>գիտաշխատող</a:t>
            </a:r>
            <a:endParaRPr lang="en-US" i="1"/>
          </a:p>
        </p:txBody>
      </p:sp>
      <p:pic>
        <p:nvPicPr>
          <p:cNvPr id="15" name="Picture 14" descr="A person sitting in a room&#10;&#10;AI-generated content may be incorrect.">
            <a:extLst>
              <a:ext uri="{FF2B5EF4-FFF2-40B4-BE49-F238E27FC236}">
                <a16:creationId xmlns:a16="http://schemas.microsoft.com/office/drawing/2014/main" id="{8AB89183-E7EC-2080-5662-84AE6CFEB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645" y="3648528"/>
            <a:ext cx="1733453" cy="17334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C79948-4FEE-2F2F-BB47-B15C7AC8A0C5}"/>
              </a:ext>
            </a:extLst>
          </p:cNvPr>
          <p:cNvSpPr txBox="1"/>
          <p:nvPr/>
        </p:nvSpPr>
        <p:spPr>
          <a:xfrm>
            <a:off x="4944267" y="5500514"/>
            <a:ext cx="174772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Հայկ</a:t>
            </a:r>
            <a:r>
              <a:rPr lang="en-US" dirty="0"/>
              <a:t> </a:t>
            </a:r>
            <a:r>
              <a:rPr lang="en-US" dirty="0" err="1"/>
              <a:t>Մելքոնյան</a:t>
            </a:r>
            <a:endParaRPr lang="en-US"/>
          </a:p>
          <a:p>
            <a:pPr algn="ctr"/>
            <a:r>
              <a:rPr lang="en-US" i="1" dirty="0" err="1"/>
              <a:t>Կրտսեր</a:t>
            </a:r>
            <a:r>
              <a:rPr lang="en-US" i="1" dirty="0"/>
              <a:t> </a:t>
            </a:r>
            <a:r>
              <a:rPr lang="en-US" i="1" dirty="0" err="1"/>
              <a:t>գիտաշխատող</a:t>
            </a:r>
            <a:endParaRPr lang="en-US" err="1"/>
          </a:p>
          <a:p>
            <a:pPr algn="ctr"/>
            <a:endParaRPr lang="en-US" i="1" dirty="0"/>
          </a:p>
        </p:txBody>
      </p:sp>
      <p:pic>
        <p:nvPicPr>
          <p:cNvPr id="17" name="Picture 16" descr="A person in a suit&#10;&#10;AI-generated content may be incorrect.">
            <a:extLst>
              <a:ext uri="{FF2B5EF4-FFF2-40B4-BE49-F238E27FC236}">
                <a16:creationId xmlns:a16="http://schemas.microsoft.com/office/drawing/2014/main" id="{11DA8052-C1CC-4351-D62A-758FE57E5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078" y="616241"/>
            <a:ext cx="1733453" cy="17334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49F90B-6E9D-9EC4-E354-2B585D58D783}"/>
              </a:ext>
            </a:extLst>
          </p:cNvPr>
          <p:cNvSpPr txBox="1"/>
          <p:nvPr/>
        </p:nvSpPr>
        <p:spPr>
          <a:xfrm>
            <a:off x="8658815" y="2468226"/>
            <a:ext cx="174772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/>
              <a:t>Էդուարդ Վասիլյան Կրտսեր </a:t>
            </a:r>
            <a:r>
              <a:rPr lang="en-US" i="1" dirty="0" err="1"/>
              <a:t>գիտաշխատող</a:t>
            </a:r>
            <a:endParaRPr lang="en-US" err="1"/>
          </a:p>
          <a:p>
            <a:pPr algn="ctr"/>
            <a:endParaRPr lang="en-US" i="1" dirty="0"/>
          </a:p>
        </p:txBody>
      </p:sp>
      <p:pic>
        <p:nvPicPr>
          <p:cNvPr id="21" name="Picture 20" descr="A person taking a selfie&#10;&#10;AI-generated content may be incorrect.">
            <a:extLst>
              <a:ext uri="{FF2B5EF4-FFF2-40B4-BE49-F238E27FC236}">
                <a16:creationId xmlns:a16="http://schemas.microsoft.com/office/drawing/2014/main" id="{08426043-0119-9146-9D35-66A78CE5AE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4362" t="-2004" r="-588" b="21053"/>
          <a:stretch>
            <a:fillRect/>
          </a:stretch>
        </p:blipFill>
        <p:spPr>
          <a:xfrm>
            <a:off x="6687345" y="566186"/>
            <a:ext cx="1753065" cy="17842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22C135-3351-8165-F58B-D6D51757D00D}"/>
              </a:ext>
            </a:extLst>
          </p:cNvPr>
          <p:cNvSpPr txBox="1"/>
          <p:nvPr/>
        </p:nvSpPr>
        <p:spPr>
          <a:xfrm>
            <a:off x="6744551" y="2466891"/>
            <a:ext cx="17477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Մարիա</a:t>
            </a:r>
            <a:r>
              <a:rPr lang="en-US" dirty="0"/>
              <a:t> </a:t>
            </a:r>
            <a:r>
              <a:rPr lang="en-US" dirty="0" err="1"/>
              <a:t>Դանիելյան</a:t>
            </a:r>
          </a:p>
          <a:p>
            <a:pPr algn="ctr"/>
            <a:r>
              <a:rPr lang="en-US" i="1" dirty="0" err="1"/>
              <a:t>Կրտսեր</a:t>
            </a:r>
            <a:r>
              <a:rPr lang="en-US" i="1" dirty="0"/>
              <a:t> </a:t>
            </a:r>
            <a:r>
              <a:rPr lang="en-US" i="1" dirty="0" err="1"/>
              <a:t>գիտաշխատող</a:t>
            </a:r>
            <a:endParaRPr lang="en-US" dirty="0" err="1"/>
          </a:p>
        </p:txBody>
      </p:sp>
      <p:pic>
        <p:nvPicPr>
          <p:cNvPr id="23" name="Picture 22" descr="A person taking a selfie&#10;&#10;AI-generated content may be incorrect.">
            <a:extLst>
              <a:ext uri="{FF2B5EF4-FFF2-40B4-BE49-F238E27FC236}">
                <a16:creationId xmlns:a16="http://schemas.microsoft.com/office/drawing/2014/main" id="{0E15CCCA-F2C6-C1E9-1E64-A4B28BC7FE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3125" t="750" b="40504"/>
          <a:stretch>
            <a:fillRect/>
          </a:stretch>
        </p:blipFill>
        <p:spPr>
          <a:xfrm>
            <a:off x="6753251" y="3653934"/>
            <a:ext cx="1698957" cy="17422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572FAB-DA38-9C21-33FA-75EA8C0631CB}"/>
              </a:ext>
            </a:extLst>
          </p:cNvPr>
          <p:cNvSpPr txBox="1"/>
          <p:nvPr/>
        </p:nvSpPr>
        <p:spPr>
          <a:xfrm>
            <a:off x="6762929" y="5500514"/>
            <a:ext cx="173335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Շահանե</a:t>
            </a:r>
            <a:r>
              <a:rPr lang="en-US" dirty="0"/>
              <a:t> </a:t>
            </a:r>
            <a:r>
              <a:rPr lang="en-US" dirty="0" err="1"/>
              <a:t>Մեհրաբյան</a:t>
            </a:r>
            <a:endParaRPr lang="en-US"/>
          </a:p>
          <a:p>
            <a:pPr algn="ctr"/>
            <a:r>
              <a:rPr lang="en-US" i="1" dirty="0" err="1"/>
              <a:t>Կրտսեր</a:t>
            </a:r>
            <a:r>
              <a:rPr lang="en-US" i="1" dirty="0"/>
              <a:t> </a:t>
            </a:r>
            <a:r>
              <a:rPr lang="en-US" i="1" dirty="0" err="1"/>
              <a:t>գիտաշխատող</a:t>
            </a:r>
            <a:endParaRPr lang="en-US" dirty="0" err="1"/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622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E5E5-AD21-A2A4-6CEF-667AD49B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Մեթոդներ</a:t>
            </a:r>
            <a:br>
              <a:rPr lang="en-US" dirty="0"/>
            </a:b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29BA-AD9B-6E6C-907C-615EAAA77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Բազմատոմային </a:t>
            </a:r>
            <a:r>
              <a:rPr lang="en-US" dirty="0" err="1"/>
              <a:t>համակարգերի</a:t>
            </a:r>
            <a:r>
              <a:rPr lang="en-US" dirty="0"/>
              <a:t> </a:t>
            </a:r>
            <a:r>
              <a:rPr lang="en-US" dirty="0" err="1"/>
              <a:t>համակարգչային</a:t>
            </a:r>
            <a:r>
              <a:rPr lang="en-US" dirty="0"/>
              <a:t> </a:t>
            </a:r>
            <a:r>
              <a:rPr lang="en-US" dirty="0" err="1"/>
              <a:t>մոդելավորում</a:t>
            </a:r>
            <a:r>
              <a:rPr lang="en-US" dirty="0"/>
              <a:t> (</a:t>
            </a:r>
            <a:r>
              <a:rPr lang="en-US" dirty="0" err="1"/>
              <a:t>մոլեկուլային</a:t>
            </a:r>
            <a:r>
              <a:rPr lang="en-US" dirty="0"/>
              <a:t> </a:t>
            </a:r>
            <a:r>
              <a:rPr lang="en-US" dirty="0" err="1"/>
              <a:t>դինամիկա</a:t>
            </a:r>
            <a:r>
              <a:rPr lang="en-US" dirty="0"/>
              <a:t>)</a:t>
            </a:r>
            <a:endParaRPr lang="en-US"/>
          </a:p>
          <a:p>
            <a:r>
              <a:rPr lang="en-US" dirty="0" err="1"/>
              <a:t>Տվյալների</a:t>
            </a:r>
            <a:r>
              <a:rPr lang="en-US" dirty="0"/>
              <a:t> </a:t>
            </a:r>
            <a:r>
              <a:rPr lang="en-US" dirty="0" err="1"/>
              <a:t>վերլուծություն</a:t>
            </a:r>
            <a:r>
              <a:rPr lang="en-US" dirty="0"/>
              <a:t> Python, C++ </a:t>
            </a:r>
            <a:r>
              <a:rPr lang="en-US" dirty="0" err="1"/>
              <a:t>լեզուներով</a:t>
            </a:r>
            <a:r>
              <a:rPr lang="en-US" dirty="0"/>
              <a:t>, </a:t>
            </a:r>
            <a:r>
              <a:rPr lang="en-US" dirty="0" err="1"/>
              <a:t>արդեն</a:t>
            </a:r>
            <a:r>
              <a:rPr lang="en-US" dirty="0"/>
              <a:t> </a:t>
            </a:r>
            <a:r>
              <a:rPr lang="en-US" dirty="0" err="1"/>
              <a:t>առկա</a:t>
            </a:r>
            <a:r>
              <a:rPr lang="en-US" dirty="0"/>
              <a:t> և </a:t>
            </a:r>
            <a:r>
              <a:rPr lang="en-US" dirty="0" err="1"/>
              <a:t>մեր</a:t>
            </a:r>
            <a:r>
              <a:rPr lang="en-US" dirty="0"/>
              <a:t> </a:t>
            </a:r>
            <a:r>
              <a:rPr lang="en-US" dirty="0" err="1"/>
              <a:t>կողմից</a:t>
            </a:r>
            <a:r>
              <a:rPr lang="en-US" dirty="0"/>
              <a:t> </a:t>
            </a:r>
            <a:r>
              <a:rPr lang="en-US" dirty="0" err="1"/>
              <a:t>գրված</a:t>
            </a:r>
            <a:r>
              <a:rPr lang="en-US" dirty="0"/>
              <a:t> </a:t>
            </a:r>
            <a:r>
              <a:rPr lang="en-US" dirty="0" err="1"/>
              <a:t>ծրագրային</a:t>
            </a:r>
            <a:r>
              <a:rPr lang="en-US" dirty="0"/>
              <a:t> </a:t>
            </a:r>
            <a:r>
              <a:rPr lang="en-US" dirty="0" err="1"/>
              <a:t>փաթեթներով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70110-5295-625B-7F1B-F510DF0D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19A-A608-41FA-8556-82E9751495FB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26438-19EC-C7DD-36C3-874312D7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A705D-DB9E-6D98-B7E1-CE2DA45E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02040-6753-74DB-7222-63B13F23C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FACC-B27B-36BA-E5CF-DAC4BA47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Մեթոդներ</a:t>
            </a:r>
            <a:br>
              <a:rPr lang="en-US" dirty="0"/>
            </a:br>
            <a:r>
              <a:rPr lang="en-US" sz="2000"/>
              <a:t>Մոլեկուլային</a:t>
            </a:r>
            <a:r>
              <a:rPr lang="en-US" sz="2000" dirty="0"/>
              <a:t> </a:t>
            </a:r>
            <a:r>
              <a:rPr lang="en-US" sz="2000" dirty="0" err="1"/>
              <a:t>դինամիկա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984ED-541F-089E-1DB3-33434E31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A19A-A608-41FA-8556-82E9751495FB}" type="datetime1">
              <a:t>5/15/2026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5302-6202-C03D-241F-6589E73E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19B70-0D59-3FD6-823F-879E915E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67D4A-7F3D-8129-111B-81072E5612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2041"/>
          <a:stretch>
            <a:fillRect/>
          </a:stretch>
        </p:blipFill>
        <p:spPr>
          <a:xfrm>
            <a:off x="6891539" y="5601707"/>
            <a:ext cx="2486025" cy="38877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6FBA27D-5090-3C0E-E5CC-084C8638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5" b="1538"/>
          <a:stretch>
            <a:fillRect/>
          </a:stretch>
        </p:blipFill>
        <p:spPr>
          <a:xfrm>
            <a:off x="4933365" y="2504232"/>
            <a:ext cx="7240904" cy="497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1802CF-FA34-E1FE-500C-612B6CC3F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983" y="3009668"/>
            <a:ext cx="7129509" cy="228868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93C160-8106-6B7E-F202-4C2BCE7B5CA6}"/>
              </a:ext>
            </a:extLst>
          </p:cNvPr>
          <p:cNvSpPr txBox="1">
            <a:spLocks/>
          </p:cNvSpPr>
          <p:nvPr/>
        </p:nvSpPr>
        <p:spPr>
          <a:xfrm>
            <a:off x="1115568" y="2493264"/>
            <a:ext cx="3592217" cy="367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Դասական</a:t>
            </a:r>
            <a:r>
              <a:rPr lang="en-US" dirty="0"/>
              <a:t> </a:t>
            </a:r>
            <a:r>
              <a:rPr lang="en-US" dirty="0" err="1"/>
              <a:t>մոտեցում</a:t>
            </a:r>
            <a:endParaRPr lang="en-US" dirty="0"/>
          </a:p>
          <a:p>
            <a:pPr algn="just"/>
            <a:r>
              <a:rPr lang="en-US" dirty="0" err="1"/>
              <a:t>Նյուտոնի</a:t>
            </a:r>
            <a:r>
              <a:rPr lang="en-US" dirty="0"/>
              <a:t> </a:t>
            </a:r>
            <a:r>
              <a:rPr lang="en-US" dirty="0" err="1"/>
              <a:t>հավասարումների</a:t>
            </a:r>
            <a:r>
              <a:rPr lang="en-US" dirty="0"/>
              <a:t> </a:t>
            </a:r>
            <a:r>
              <a:rPr lang="en-US" dirty="0" err="1"/>
              <a:t>քայլ</a:t>
            </a:r>
            <a:r>
              <a:rPr lang="en-US" dirty="0"/>
              <a:t> </a:t>
            </a:r>
            <a:r>
              <a:rPr lang="en-US" dirty="0" err="1"/>
              <a:t>առ</a:t>
            </a:r>
            <a:r>
              <a:rPr lang="en-US" dirty="0"/>
              <a:t> </a:t>
            </a:r>
            <a:r>
              <a:rPr lang="en-US" dirty="0" err="1"/>
              <a:t>քայլ</a:t>
            </a:r>
            <a:r>
              <a:rPr lang="en-US" dirty="0"/>
              <a:t> </a:t>
            </a:r>
            <a:r>
              <a:rPr lang="en-US" dirty="0" err="1"/>
              <a:t>լուծումներ</a:t>
            </a:r>
            <a:endParaRPr lang="en-US" dirty="0"/>
          </a:p>
          <a:p>
            <a:pPr algn="just"/>
            <a:r>
              <a:rPr lang="en-US" dirty="0" err="1"/>
              <a:t>Պոտենցիալ</a:t>
            </a:r>
            <a:r>
              <a:rPr lang="en-US" dirty="0"/>
              <a:t> </a:t>
            </a:r>
            <a:r>
              <a:rPr lang="en-US" dirty="0" err="1"/>
              <a:t>էներգիայի</a:t>
            </a:r>
            <a:r>
              <a:rPr lang="en-US" dirty="0"/>
              <a:t> </a:t>
            </a:r>
            <a:r>
              <a:rPr lang="en-US" dirty="0" err="1"/>
              <a:t>ֆունկցիայի</a:t>
            </a:r>
            <a:r>
              <a:rPr lang="en-US" dirty="0"/>
              <a:t> </a:t>
            </a:r>
            <a:r>
              <a:rPr lang="en-US" dirty="0" err="1"/>
              <a:t>պարամետրերը</a:t>
            </a:r>
            <a:r>
              <a:rPr lang="en-US" dirty="0"/>
              <a:t> </a:t>
            </a:r>
            <a:r>
              <a:rPr lang="en-US" dirty="0" err="1"/>
              <a:t>սահմանվում</a:t>
            </a:r>
            <a:r>
              <a:rPr lang="en-US" dirty="0"/>
              <a:t> </a:t>
            </a:r>
            <a:r>
              <a:rPr lang="en-US" dirty="0" err="1"/>
              <a:t>են</a:t>
            </a:r>
            <a:r>
              <a:rPr lang="en-US" dirty="0"/>
              <a:t> </a:t>
            </a:r>
            <a:r>
              <a:rPr lang="en-US" dirty="0" err="1"/>
              <a:t>ուժադաշտի</a:t>
            </a:r>
            <a:r>
              <a:rPr lang="en-US" dirty="0"/>
              <a:t> </a:t>
            </a:r>
            <a:r>
              <a:rPr lang="en-US" dirty="0" err="1"/>
              <a:t>միջոցով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90398-EC63-6B64-92EC-972BE426196D}"/>
              </a:ext>
            </a:extLst>
          </p:cNvPr>
          <p:cNvSpPr txBox="1"/>
          <p:nvPr/>
        </p:nvSpPr>
        <p:spPr>
          <a:xfrm>
            <a:off x="4705165" y="2565572"/>
            <a:ext cx="6993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AA7FFA-1EC6-DFA4-9F2F-3F5B30128E33}"/>
              </a:ext>
            </a:extLst>
          </p:cNvPr>
          <p:cNvSpPr txBox="1"/>
          <p:nvPr/>
        </p:nvSpPr>
        <p:spPr>
          <a:xfrm>
            <a:off x="4705164" y="2999912"/>
            <a:ext cx="6993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4198BC-8790-C790-A700-DB2AD4C82713}"/>
              </a:ext>
            </a:extLst>
          </p:cNvPr>
          <p:cNvSpPr txBox="1"/>
          <p:nvPr/>
        </p:nvSpPr>
        <p:spPr>
          <a:xfrm>
            <a:off x="6541584" y="5598332"/>
            <a:ext cx="6993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9389590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AccentBoxVTI</vt:lpstr>
      <vt:lpstr>Հաշվողական Մոլեկուլային Ճարտարագիտության Լաբորատորիա (CMEL)  Հեռավար լաբորատորիաների հիմնադրում 2024,  «24RL-1C009»</vt:lpstr>
      <vt:lpstr>Զեկույցի կառուցվածքը</vt:lpstr>
      <vt:lpstr>Լաբորատորիայի գաղափարը և կառուցվածքը</vt:lpstr>
      <vt:lpstr>Լաբորատորիայի գաղափարը և կառուցվածքը</vt:lpstr>
      <vt:lpstr>Լաբորատորիայի գաղափարը և կառուցվածքը</vt:lpstr>
      <vt:lpstr>Լաբորատորիայի գաղափարը և կառուցվածքը</vt:lpstr>
      <vt:lpstr>Թիմը</vt:lpstr>
      <vt:lpstr>Մեթոդներ </vt:lpstr>
      <vt:lpstr>Մեթոդներ Մոլեկուլային դինամիկա</vt:lpstr>
      <vt:lpstr>Մեթոդներ Մոլեկուլային դինամիկա</vt:lpstr>
      <vt:lpstr>Հաշվողական ռեսուրսներ</vt:lpstr>
      <vt:lpstr>Հաշվողական ռեսուրսներ</vt:lpstr>
      <vt:lpstr>Հիմնական ուղղություններ</vt:lpstr>
      <vt:lpstr>Հիմնական ուղղություններ</vt:lpstr>
      <vt:lpstr>Հիմնական ուղղություններ</vt:lpstr>
      <vt:lpstr>Հիմնական ուղղություններ</vt:lpstr>
      <vt:lpstr>Հիմնական ուղղություններ</vt:lpstr>
      <vt:lpstr>Հիմնական ուղղություններ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Հրատարակումներ</vt:lpstr>
      <vt:lpstr>Գործուղումներ</vt:lpstr>
      <vt:lpstr>Գործուղումներ</vt:lpstr>
      <vt:lpstr>Ճանապարհային քարտեզ</vt:lpstr>
      <vt:lpstr>Ճանապարհային քարտեզ</vt:lpstr>
      <vt:lpstr>Ճանապարհային քարտեզ</vt:lpstr>
      <vt:lpstr>Կապ</vt:lpstr>
      <vt:lpstr>Շնորհակալություն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911</cp:revision>
  <dcterms:created xsi:type="dcterms:W3CDTF">2026-05-11T12:51:21Z</dcterms:created>
  <dcterms:modified xsi:type="dcterms:W3CDTF">2026-05-15T10:30:16Z</dcterms:modified>
</cp:coreProperties>
</file>